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22"/>
  </p:notesMasterIdLst>
  <p:sldIdLst>
    <p:sldId id="256" r:id="rId2"/>
    <p:sldId id="257" r:id="rId3"/>
    <p:sldId id="258" r:id="rId4"/>
    <p:sldId id="259" r:id="rId5"/>
    <p:sldId id="260" r:id="rId6"/>
    <p:sldId id="276" r:id="rId7"/>
    <p:sldId id="261" r:id="rId8"/>
    <p:sldId id="262" r:id="rId9"/>
    <p:sldId id="263" r:id="rId10"/>
    <p:sldId id="265" r:id="rId11"/>
    <p:sldId id="266" r:id="rId12"/>
    <p:sldId id="275" r:id="rId13"/>
    <p:sldId id="267" r:id="rId14"/>
    <p:sldId id="268" r:id="rId15"/>
    <p:sldId id="269" r:id="rId16"/>
    <p:sldId id="270" r:id="rId17"/>
    <p:sldId id="271" r:id="rId18"/>
    <p:sldId id="272" r:id="rId19"/>
    <p:sldId id="277" r:id="rId20"/>
    <p:sldId id="273" r:id="rId21"/>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B295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53" autoAdjust="0"/>
    <p:restoredTop sz="94660"/>
  </p:normalViewPr>
  <p:slideViewPr>
    <p:cSldViewPr snapToGrid="0">
      <p:cViewPr varScale="1">
        <p:scale>
          <a:sx n="90" d="100"/>
          <a:sy n="90" d="100"/>
        </p:scale>
        <p:origin x="846" y="7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d0b5384c1d_0_1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0" name="Google Shape;130;gd0b5384c1d_0_1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d0b5384c1d_0_1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8" name="Google Shape;138;gd0b5384c1d_0_1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d0b5384c1d_0_2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9" name="Google Shape;89;gd0b5384c1d_0_2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d0b5384c1d_0_1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8" name="Google Shape;148;gd0b5384c1d_0_1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d0b5384c1d_0_1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5" name="Google Shape;155;gd0b5384c1d_0_18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1093fa10ba9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2" name="Google Shape;162;g1093fa10ba9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d0b5384c1d_0_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gd0b5384c1d_0_1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d0b5384c1d_0_1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2" name="Google Shape;182;gd0b5384c1d_0_17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d0b5384c1d_0_2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2" name="Google Shape;192;gd0b5384c1d_0_2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 name="Google Shape;59;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 name="Google Shape;59;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d0b5384c1d_0_1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9" name="Google Shape;199;gd0b5384c1d_0_19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d0b5384c1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6" name="Google Shape;66;gd0b5384c1d_0_1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d0b5384c1d_0_2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2" name="Google Shape;82;gd0b5384c1d_0_2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d0b5384c1d_0_2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9" name="Google Shape;89;gd0b5384c1d_0_2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d0b5384c1d_0_2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9" name="Google Shape;89;gd0b5384c1d_0_2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d0b5384c1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6" name="Google Shape;96;gd0b5384c1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d0b5384c1d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4" name="Google Shape;104;gd0b5384c1d_0_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2" name="Google Shape;112;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 name="Google Shape;15;p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6" name="Google Shape;16;p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9" name="Google Shape;19;p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9"/>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22.jpg"/><Relationship Id="rId4" Type="http://schemas.openxmlformats.org/officeDocument/2006/relationships/image" Target="../media/image21.jpg"/></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hyperlink" Target="https://www.youtube.com/watch?v=LiWQbf9EOCo"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hyperlink" Target="http://www.vesystems.org"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jpg"/></Relationships>
</file>

<file path=ppt/slides/_rels/slide1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4.jpg"/><Relationship Id="rId7"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hyperlink" Target="https://www.sheffieldprogress.co.uk/courses/detail/sport-football-and-education-diploma-level-3-94056" TargetMode="External"/><Relationship Id="rId3" Type="http://schemas.openxmlformats.org/officeDocument/2006/relationships/image" Target="../media/image3.jpg"/><Relationship Id="rId7" Type="http://schemas.openxmlformats.org/officeDocument/2006/relationships/image" Target="../media/image36.jp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33.jpg"/></Relationships>
</file>

<file path=ppt/slides/_rels/slide3.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g"/><Relationship Id="rId7"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4.jpg"/><Relationship Id="rId7"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 Id="rId9" Type="http://schemas.openxmlformats.org/officeDocument/2006/relationships/image" Target="../media/image15.jpg"/></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www.youtube.com/watch?v=A8Fm7-4SdSE"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55" name="Google Shape;55;p13"/>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p>
            <a:pPr marL="0" lvl="0" indent="0" algn="ctr" rtl="0">
              <a:lnSpc>
                <a:spcPct val="100000"/>
              </a:lnSpc>
              <a:spcBef>
                <a:spcPts val="0"/>
              </a:spcBef>
              <a:spcAft>
                <a:spcPts val="0"/>
              </a:spcAft>
              <a:buSzPct val="100000"/>
              <a:buNone/>
            </a:pPr>
            <a:r>
              <a:rPr lang="en-GB">
                <a:solidFill>
                  <a:srgbClr val="FFFFFF"/>
                </a:solidFill>
              </a:rPr>
              <a:t>Football</a:t>
            </a:r>
            <a:r>
              <a:rPr lang="en">
                <a:solidFill>
                  <a:srgbClr val="FFFFFF"/>
                </a:solidFill>
              </a:rPr>
              <a:t> </a:t>
            </a:r>
            <a:r>
              <a:rPr lang="en" dirty="0">
                <a:solidFill>
                  <a:srgbClr val="FFFFFF"/>
                </a:solidFill>
              </a:rPr>
              <a:t>&amp; Education Study </a:t>
            </a:r>
            <a:r>
              <a:rPr lang="en" dirty="0" err="1">
                <a:solidFill>
                  <a:srgbClr val="FFFFFF"/>
                </a:solidFill>
              </a:rPr>
              <a:t>Programme</a:t>
            </a:r>
            <a:endParaRPr dirty="0">
              <a:solidFill>
                <a:srgbClr val="FFFFFF"/>
              </a:solidFill>
            </a:endParaRPr>
          </a:p>
        </p:txBody>
      </p:sp>
      <p:sp>
        <p:nvSpPr>
          <p:cNvPr id="56" name="Google Shape;56;p13"/>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800"/>
              <a:buNone/>
            </a:pPr>
            <a:r>
              <a:rPr lang="en" dirty="0">
                <a:solidFill>
                  <a:schemeClr val="lt1"/>
                </a:solidFill>
              </a:rPr>
              <a:t>QUALITAS POST 16</a:t>
            </a:r>
            <a:endParaRPr dirty="0">
              <a:solidFill>
                <a:schemeClr val="lt1"/>
              </a:solidFill>
            </a:endParaRPr>
          </a:p>
        </p:txBody>
      </p:sp>
      <p:pic>
        <p:nvPicPr>
          <p:cNvPr id="4" name="Picture 3" descr="Logo&#10;&#10;Description automatically generated">
            <a:extLst>
              <a:ext uri="{FF2B5EF4-FFF2-40B4-BE49-F238E27FC236}">
                <a16:creationId xmlns:a16="http://schemas.microsoft.com/office/drawing/2014/main" id="{9880C965-E7BA-95BF-FA64-48DF4A5045C3}"/>
              </a:ext>
            </a:extLst>
          </p:cNvPr>
          <p:cNvPicPr>
            <a:picLocks noChangeAspect="1"/>
          </p:cNvPicPr>
          <p:nvPr/>
        </p:nvPicPr>
        <p:blipFill>
          <a:blip r:embed="rId4"/>
          <a:stretch>
            <a:fillRect/>
          </a:stretch>
        </p:blipFill>
        <p:spPr>
          <a:xfrm>
            <a:off x="95692" y="2571750"/>
            <a:ext cx="2775099" cy="230859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pic>
        <p:nvPicPr>
          <p:cNvPr id="132" name="Google Shape;132;p22"/>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133" name="Google Shape;133;p22"/>
          <p:cNvSpPr txBox="1">
            <a:spLocks noGrp="1"/>
          </p:cNvSpPr>
          <p:nvPr>
            <p:ph type="title"/>
          </p:nvPr>
        </p:nvSpPr>
        <p:spPr>
          <a:xfrm>
            <a:off x="311700" y="181550"/>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solidFill>
                  <a:srgbClr val="000C2C"/>
                </a:solidFill>
              </a:rPr>
              <a:t>Example Timetable</a:t>
            </a:r>
            <a:endParaRPr>
              <a:solidFill>
                <a:srgbClr val="000C2C"/>
              </a:solidFill>
            </a:endParaRPr>
          </a:p>
        </p:txBody>
      </p:sp>
      <p:sp>
        <p:nvSpPr>
          <p:cNvPr id="134" name="Google Shape;134;p22"/>
          <p:cNvSpPr/>
          <p:nvPr/>
        </p:nvSpPr>
        <p:spPr>
          <a:xfrm>
            <a:off x="0" y="865325"/>
            <a:ext cx="5046300" cy="2979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2200" b="1">
                <a:solidFill>
                  <a:srgbClr val="006CB4"/>
                </a:solidFill>
                <a:latin typeface="Avenir"/>
                <a:ea typeface="Avenir"/>
                <a:cs typeface="Avenir"/>
                <a:sym typeface="Avenir"/>
              </a:rPr>
              <a:t>CLASSROOM work to include: </a:t>
            </a:r>
            <a:endParaRPr sz="2200" b="1">
              <a:solidFill>
                <a:srgbClr val="006CB4"/>
              </a:solidFill>
              <a:latin typeface="Avenir"/>
              <a:ea typeface="Avenir"/>
              <a:cs typeface="Avenir"/>
              <a:sym typeface="Avenir"/>
            </a:endParaRPr>
          </a:p>
          <a:p>
            <a:pPr marL="0" marR="0" lvl="0" indent="0" algn="l" rtl="0">
              <a:lnSpc>
                <a:spcPct val="100000"/>
              </a:lnSpc>
              <a:spcBef>
                <a:spcPts val="0"/>
              </a:spcBef>
              <a:spcAft>
                <a:spcPts val="0"/>
              </a:spcAft>
              <a:buNone/>
            </a:pPr>
            <a:endParaRPr sz="2200" b="1">
              <a:solidFill>
                <a:srgbClr val="006CB4"/>
              </a:solidFill>
              <a:latin typeface="Avenir"/>
              <a:ea typeface="Avenir"/>
              <a:cs typeface="Avenir"/>
              <a:sym typeface="Avenir"/>
            </a:endParaRPr>
          </a:p>
          <a:p>
            <a:pPr marL="800100" marR="0" lvl="1" indent="-358775" algn="l" rtl="0">
              <a:lnSpc>
                <a:spcPct val="100000"/>
              </a:lnSpc>
              <a:spcBef>
                <a:spcPts val="0"/>
              </a:spcBef>
              <a:spcAft>
                <a:spcPts val="0"/>
              </a:spcAft>
              <a:buClr>
                <a:srgbClr val="006CB4"/>
              </a:buClr>
              <a:buSzPts val="1900"/>
              <a:buFont typeface="Avenir"/>
              <a:buChar char="•"/>
            </a:pPr>
            <a:r>
              <a:rPr lang="en" sz="1900" b="1">
                <a:solidFill>
                  <a:srgbClr val="006CB4"/>
                </a:solidFill>
                <a:latin typeface="Avenir"/>
                <a:ea typeface="Avenir"/>
                <a:cs typeface="Avenir"/>
                <a:sym typeface="Avenir"/>
              </a:rPr>
              <a:t>12 hours of BTEC Lessons</a:t>
            </a:r>
            <a:endParaRPr sz="1900" b="1">
              <a:solidFill>
                <a:srgbClr val="006CB4"/>
              </a:solidFill>
              <a:latin typeface="Avenir"/>
              <a:ea typeface="Avenir"/>
              <a:cs typeface="Avenir"/>
              <a:sym typeface="Avenir"/>
            </a:endParaRPr>
          </a:p>
          <a:p>
            <a:pPr marL="800100" marR="0" lvl="1" indent="-358775" algn="l" rtl="0">
              <a:lnSpc>
                <a:spcPct val="100000"/>
              </a:lnSpc>
              <a:spcBef>
                <a:spcPts val="0"/>
              </a:spcBef>
              <a:spcAft>
                <a:spcPts val="0"/>
              </a:spcAft>
              <a:buClr>
                <a:srgbClr val="006CB4"/>
              </a:buClr>
              <a:buSzPts val="1900"/>
              <a:buFont typeface="Avenir"/>
              <a:buChar char="•"/>
            </a:pPr>
            <a:r>
              <a:rPr lang="en" sz="1900" b="1">
                <a:solidFill>
                  <a:srgbClr val="006CB4"/>
                </a:solidFill>
                <a:latin typeface="Avenir"/>
                <a:ea typeface="Avenir"/>
                <a:cs typeface="Avenir"/>
                <a:sym typeface="Avenir"/>
              </a:rPr>
              <a:t>Online GCSE Maths lessons</a:t>
            </a:r>
            <a:endParaRPr sz="1900" b="1">
              <a:solidFill>
                <a:srgbClr val="006CB4"/>
              </a:solidFill>
              <a:latin typeface="Avenir"/>
              <a:ea typeface="Avenir"/>
              <a:cs typeface="Avenir"/>
              <a:sym typeface="Avenir"/>
            </a:endParaRPr>
          </a:p>
          <a:p>
            <a:pPr marL="800100" marR="0" lvl="1" indent="-358775" algn="l" rtl="0">
              <a:lnSpc>
                <a:spcPct val="100000"/>
              </a:lnSpc>
              <a:spcBef>
                <a:spcPts val="0"/>
              </a:spcBef>
              <a:spcAft>
                <a:spcPts val="0"/>
              </a:spcAft>
              <a:buClr>
                <a:srgbClr val="006CB4"/>
              </a:buClr>
              <a:buSzPts val="1900"/>
              <a:buFont typeface="Avenir"/>
              <a:buChar char="•"/>
            </a:pPr>
            <a:r>
              <a:rPr lang="en" sz="1900" b="1">
                <a:solidFill>
                  <a:srgbClr val="006CB4"/>
                </a:solidFill>
                <a:latin typeface="Avenir"/>
                <a:ea typeface="Avenir"/>
                <a:cs typeface="Avenir"/>
                <a:sym typeface="Avenir"/>
              </a:rPr>
              <a:t>Online GCSE English Lessons</a:t>
            </a:r>
            <a:endParaRPr sz="1900" b="1">
              <a:solidFill>
                <a:srgbClr val="006CB4"/>
              </a:solidFill>
              <a:latin typeface="Avenir"/>
              <a:ea typeface="Avenir"/>
              <a:cs typeface="Avenir"/>
              <a:sym typeface="Avenir"/>
            </a:endParaRPr>
          </a:p>
          <a:p>
            <a:pPr marL="800100" marR="0" lvl="1" indent="-358775" algn="l" rtl="0">
              <a:lnSpc>
                <a:spcPct val="100000"/>
              </a:lnSpc>
              <a:spcBef>
                <a:spcPts val="0"/>
              </a:spcBef>
              <a:spcAft>
                <a:spcPts val="0"/>
              </a:spcAft>
              <a:buClr>
                <a:srgbClr val="006CB4"/>
              </a:buClr>
              <a:buSzPts val="1900"/>
              <a:buFont typeface="Avenir"/>
              <a:buChar char="•"/>
            </a:pPr>
            <a:r>
              <a:rPr lang="en" sz="1900" b="1">
                <a:solidFill>
                  <a:srgbClr val="006CB4"/>
                </a:solidFill>
                <a:latin typeface="Avenir"/>
                <a:ea typeface="Avenir"/>
                <a:cs typeface="Avenir"/>
                <a:sym typeface="Avenir"/>
              </a:rPr>
              <a:t>Tutorial</a:t>
            </a:r>
            <a:endParaRPr sz="1900" b="1">
              <a:solidFill>
                <a:srgbClr val="006CB4"/>
              </a:solidFill>
              <a:latin typeface="Avenir"/>
              <a:ea typeface="Avenir"/>
              <a:cs typeface="Avenir"/>
              <a:sym typeface="Avenir"/>
            </a:endParaRPr>
          </a:p>
          <a:p>
            <a:pPr marL="914400" marR="0" lvl="0" indent="0" algn="l" rtl="0">
              <a:lnSpc>
                <a:spcPct val="100000"/>
              </a:lnSpc>
              <a:spcBef>
                <a:spcPts val="0"/>
              </a:spcBef>
              <a:spcAft>
                <a:spcPts val="0"/>
              </a:spcAft>
              <a:buNone/>
            </a:pPr>
            <a:endParaRPr sz="2000" b="1">
              <a:solidFill>
                <a:srgbClr val="006CB4"/>
              </a:solidFill>
              <a:latin typeface="Avenir"/>
              <a:ea typeface="Avenir"/>
              <a:cs typeface="Avenir"/>
              <a:sym typeface="Avenir"/>
            </a:endParaRPr>
          </a:p>
          <a:p>
            <a:pPr marL="0" marR="0" lvl="0" indent="0" algn="l" rtl="0">
              <a:lnSpc>
                <a:spcPct val="100000"/>
              </a:lnSpc>
              <a:spcBef>
                <a:spcPts val="0"/>
              </a:spcBef>
              <a:spcAft>
                <a:spcPts val="0"/>
              </a:spcAft>
              <a:buNone/>
            </a:pPr>
            <a:endParaRPr sz="1500" b="1">
              <a:solidFill>
                <a:srgbClr val="006CB4"/>
              </a:solidFill>
              <a:latin typeface="Avenir"/>
              <a:ea typeface="Avenir"/>
              <a:cs typeface="Avenir"/>
              <a:sym typeface="Avenir"/>
            </a:endParaRPr>
          </a:p>
        </p:txBody>
      </p:sp>
      <p:pic>
        <p:nvPicPr>
          <p:cNvPr id="135" name="Google Shape;135;p22"/>
          <p:cNvPicPr preferRelativeResize="0"/>
          <p:nvPr/>
        </p:nvPicPr>
        <p:blipFill rotWithShape="1">
          <a:blip r:embed="rId4">
            <a:alphaModFix/>
          </a:blip>
          <a:srcRect r="16541" b="7287"/>
          <a:stretch/>
        </p:blipFill>
        <p:spPr>
          <a:xfrm>
            <a:off x="4177900" y="341775"/>
            <a:ext cx="4683000" cy="39021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pic>
        <p:nvPicPr>
          <p:cNvPr id="140" name="Google Shape;140;p23"/>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141" name="Google Shape;141;p23"/>
          <p:cNvSpPr txBox="1">
            <a:spLocks noGrp="1"/>
          </p:cNvSpPr>
          <p:nvPr>
            <p:ph type="title"/>
          </p:nvPr>
        </p:nvSpPr>
        <p:spPr>
          <a:xfrm>
            <a:off x="311700" y="181550"/>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solidFill>
                  <a:srgbClr val="000C2C"/>
                </a:solidFill>
              </a:rPr>
              <a:t>The Performance Experience</a:t>
            </a:r>
            <a:endParaRPr>
              <a:solidFill>
                <a:srgbClr val="000C2C"/>
              </a:solidFill>
            </a:endParaRPr>
          </a:p>
        </p:txBody>
      </p:sp>
      <p:sp>
        <p:nvSpPr>
          <p:cNvPr id="142" name="Google Shape;142;p23"/>
          <p:cNvSpPr/>
          <p:nvPr/>
        </p:nvSpPr>
        <p:spPr>
          <a:xfrm>
            <a:off x="199300" y="754250"/>
            <a:ext cx="6587700" cy="3645900"/>
          </a:xfrm>
          <a:prstGeom prst="rect">
            <a:avLst/>
          </a:prstGeom>
          <a:noFill/>
          <a:ln>
            <a:noFill/>
          </a:ln>
        </p:spPr>
        <p:txBody>
          <a:bodyPr spcFirstLastPara="1" wrap="square" lIns="91425" tIns="45700" rIns="91425" bIns="45700" anchor="t" anchorCtr="0">
            <a:noAutofit/>
          </a:bodyPr>
          <a:lstStyle/>
          <a:p>
            <a:pPr marL="914400" marR="0" lvl="1" indent="-342900" algn="l" rtl="0">
              <a:lnSpc>
                <a:spcPct val="100000"/>
              </a:lnSpc>
              <a:spcBef>
                <a:spcPts val="0"/>
              </a:spcBef>
              <a:spcAft>
                <a:spcPts val="0"/>
              </a:spcAft>
              <a:buClr>
                <a:srgbClr val="006CB4"/>
              </a:buClr>
              <a:buSzPts val="1800"/>
              <a:buFont typeface="Avenir"/>
              <a:buChar char="•"/>
            </a:pPr>
            <a:r>
              <a:rPr lang="en" sz="1800" b="1" dirty="0">
                <a:solidFill>
                  <a:srgbClr val="006CB4"/>
                </a:solidFill>
                <a:latin typeface="Avenir"/>
                <a:ea typeface="Avenir"/>
                <a:cs typeface="Avenir"/>
                <a:sym typeface="Avenir"/>
              </a:rPr>
              <a:t>Integrated coaching/playing programme</a:t>
            </a:r>
            <a:endParaRPr sz="1800" b="1" dirty="0">
              <a:solidFill>
                <a:srgbClr val="006CB4"/>
              </a:solidFill>
              <a:latin typeface="Avenir"/>
              <a:ea typeface="Avenir"/>
              <a:cs typeface="Avenir"/>
              <a:sym typeface="Avenir"/>
            </a:endParaRPr>
          </a:p>
          <a:p>
            <a:pPr marL="914400" marR="0" lvl="0" indent="0" algn="l" rtl="0">
              <a:lnSpc>
                <a:spcPct val="100000"/>
              </a:lnSpc>
              <a:spcBef>
                <a:spcPts val="0"/>
              </a:spcBef>
              <a:spcAft>
                <a:spcPts val="0"/>
              </a:spcAft>
              <a:buNone/>
            </a:pPr>
            <a:endParaRPr sz="1800" b="1" dirty="0">
              <a:solidFill>
                <a:srgbClr val="006CB4"/>
              </a:solidFill>
              <a:latin typeface="Avenir"/>
              <a:ea typeface="Avenir"/>
              <a:cs typeface="Avenir"/>
              <a:sym typeface="Avenir"/>
            </a:endParaRPr>
          </a:p>
          <a:p>
            <a:pPr marL="914400" marR="0" lvl="1" indent="-342900" algn="l" rtl="0">
              <a:lnSpc>
                <a:spcPct val="100000"/>
              </a:lnSpc>
              <a:spcBef>
                <a:spcPts val="0"/>
              </a:spcBef>
              <a:spcAft>
                <a:spcPts val="0"/>
              </a:spcAft>
              <a:buClr>
                <a:srgbClr val="006CB4"/>
              </a:buClr>
              <a:buSzPts val="1800"/>
              <a:buFont typeface="Avenir"/>
              <a:buChar char="•"/>
            </a:pPr>
            <a:r>
              <a:rPr lang="en" sz="1800" b="1" dirty="0">
                <a:solidFill>
                  <a:srgbClr val="006CB4"/>
                </a:solidFill>
                <a:latin typeface="Avenir"/>
                <a:ea typeface="Avenir"/>
                <a:cs typeface="Avenir"/>
                <a:sym typeface="Avenir"/>
              </a:rPr>
              <a:t>Coaching sessions provided by UEFA qualified coaches</a:t>
            </a:r>
            <a:endParaRPr sz="1800" b="1" dirty="0">
              <a:solidFill>
                <a:srgbClr val="006CB4"/>
              </a:solidFill>
              <a:latin typeface="Avenir"/>
              <a:ea typeface="Avenir"/>
              <a:cs typeface="Avenir"/>
              <a:sym typeface="Avenir"/>
            </a:endParaRPr>
          </a:p>
          <a:p>
            <a:pPr marL="914400" marR="0" lvl="0" indent="0" algn="l" rtl="0">
              <a:lnSpc>
                <a:spcPct val="100000"/>
              </a:lnSpc>
              <a:spcBef>
                <a:spcPts val="0"/>
              </a:spcBef>
              <a:spcAft>
                <a:spcPts val="0"/>
              </a:spcAft>
              <a:buNone/>
            </a:pPr>
            <a:endParaRPr sz="1800" b="1" dirty="0">
              <a:solidFill>
                <a:srgbClr val="006CB4"/>
              </a:solidFill>
              <a:latin typeface="Avenir"/>
              <a:ea typeface="Avenir"/>
              <a:cs typeface="Avenir"/>
              <a:sym typeface="Avenir"/>
            </a:endParaRPr>
          </a:p>
          <a:p>
            <a:pPr marL="914400" marR="0" lvl="1" indent="-342900" algn="l" rtl="0">
              <a:lnSpc>
                <a:spcPct val="100000"/>
              </a:lnSpc>
              <a:spcBef>
                <a:spcPts val="0"/>
              </a:spcBef>
              <a:spcAft>
                <a:spcPts val="0"/>
              </a:spcAft>
              <a:buClr>
                <a:srgbClr val="006CB4"/>
              </a:buClr>
              <a:buSzPts val="1800"/>
              <a:buFont typeface="Avenir"/>
              <a:buChar char="•"/>
            </a:pPr>
            <a:r>
              <a:rPr lang="en" sz="1800" b="1" dirty="0">
                <a:solidFill>
                  <a:srgbClr val="006CB4"/>
                </a:solidFill>
                <a:latin typeface="Avenir"/>
                <a:ea typeface="Avenir"/>
                <a:cs typeface="Avenir"/>
                <a:sym typeface="Avenir"/>
              </a:rPr>
              <a:t>Designed to follow best practice - rest days, technical training, tactical training</a:t>
            </a:r>
            <a:endParaRPr sz="1800" b="1" dirty="0">
              <a:solidFill>
                <a:srgbClr val="006CB4"/>
              </a:solidFill>
              <a:latin typeface="Avenir"/>
              <a:ea typeface="Avenir"/>
              <a:cs typeface="Avenir"/>
              <a:sym typeface="Avenir"/>
            </a:endParaRPr>
          </a:p>
          <a:p>
            <a:pPr marL="914400" marR="0" lvl="0" indent="0" algn="l" rtl="0">
              <a:lnSpc>
                <a:spcPct val="100000"/>
              </a:lnSpc>
              <a:spcBef>
                <a:spcPts val="0"/>
              </a:spcBef>
              <a:spcAft>
                <a:spcPts val="0"/>
              </a:spcAft>
              <a:buNone/>
            </a:pPr>
            <a:endParaRPr sz="1800" b="1" dirty="0">
              <a:solidFill>
                <a:srgbClr val="006CB4"/>
              </a:solidFill>
              <a:latin typeface="Avenir"/>
              <a:ea typeface="Avenir"/>
              <a:cs typeface="Avenir"/>
              <a:sym typeface="Avenir"/>
            </a:endParaRPr>
          </a:p>
          <a:p>
            <a:pPr marL="914400" marR="0" lvl="1" indent="-342900" algn="l" rtl="0">
              <a:lnSpc>
                <a:spcPct val="100000"/>
              </a:lnSpc>
              <a:spcBef>
                <a:spcPts val="0"/>
              </a:spcBef>
              <a:spcAft>
                <a:spcPts val="0"/>
              </a:spcAft>
              <a:buClr>
                <a:srgbClr val="006CB4"/>
              </a:buClr>
              <a:buSzPts val="1800"/>
              <a:buFont typeface="Avenir"/>
              <a:buChar char="•"/>
            </a:pPr>
            <a:r>
              <a:rPr lang="en" sz="1800" b="1" dirty="0">
                <a:solidFill>
                  <a:srgbClr val="006CB4"/>
                </a:solidFill>
                <a:latin typeface="Avenir"/>
                <a:ea typeface="Avenir"/>
                <a:cs typeface="Avenir"/>
                <a:sym typeface="Avenir"/>
              </a:rPr>
              <a:t>Competitive fixture programme against other clubs in the appropriate leagues</a:t>
            </a:r>
            <a:endParaRPr sz="1800" b="1" dirty="0">
              <a:solidFill>
                <a:srgbClr val="006CB4"/>
              </a:solidFill>
              <a:latin typeface="Avenir"/>
              <a:ea typeface="Avenir"/>
              <a:cs typeface="Avenir"/>
              <a:sym typeface="Avenir"/>
            </a:endParaRPr>
          </a:p>
          <a:p>
            <a:pPr marL="914400" marR="0" lvl="0" indent="0" algn="l" rtl="0">
              <a:lnSpc>
                <a:spcPct val="100000"/>
              </a:lnSpc>
              <a:spcBef>
                <a:spcPts val="0"/>
              </a:spcBef>
              <a:spcAft>
                <a:spcPts val="0"/>
              </a:spcAft>
              <a:buNone/>
            </a:pPr>
            <a:endParaRPr sz="1800" b="1" dirty="0">
              <a:solidFill>
                <a:srgbClr val="006CB4"/>
              </a:solidFill>
              <a:latin typeface="Avenir"/>
              <a:ea typeface="Avenir"/>
              <a:cs typeface="Avenir"/>
              <a:sym typeface="Avenir"/>
            </a:endParaRPr>
          </a:p>
          <a:p>
            <a:pPr marL="914400" marR="0" lvl="1" indent="-342900" algn="l" rtl="0">
              <a:lnSpc>
                <a:spcPct val="100000"/>
              </a:lnSpc>
              <a:spcBef>
                <a:spcPts val="0"/>
              </a:spcBef>
              <a:spcAft>
                <a:spcPts val="0"/>
              </a:spcAft>
              <a:buClr>
                <a:srgbClr val="006CB4"/>
              </a:buClr>
              <a:buSzPts val="1800"/>
              <a:buFont typeface="Avenir"/>
              <a:buChar char="•"/>
            </a:pPr>
            <a:r>
              <a:rPr lang="en" sz="1800" b="1" dirty="0">
                <a:solidFill>
                  <a:srgbClr val="006CB4"/>
                </a:solidFill>
                <a:latin typeface="Avenir"/>
                <a:ea typeface="Avenir"/>
                <a:cs typeface="Avenir"/>
                <a:sym typeface="Avenir"/>
              </a:rPr>
              <a:t>Classroom and enrichment at Graves Health &amp; Sports Centre and Matches at St George Graves</a:t>
            </a:r>
            <a:endParaRPr sz="1800" b="1" dirty="0">
              <a:solidFill>
                <a:srgbClr val="006CB4"/>
              </a:solidFill>
              <a:latin typeface="Avenir"/>
              <a:ea typeface="Avenir"/>
              <a:cs typeface="Avenir"/>
              <a:sym typeface="Avenir"/>
            </a:endParaRPr>
          </a:p>
          <a:p>
            <a:pPr marL="0" marR="0" lvl="0" indent="0" algn="l" rtl="0">
              <a:lnSpc>
                <a:spcPct val="100000"/>
              </a:lnSpc>
              <a:spcBef>
                <a:spcPts val="0"/>
              </a:spcBef>
              <a:spcAft>
                <a:spcPts val="0"/>
              </a:spcAft>
              <a:buNone/>
            </a:pPr>
            <a:endParaRPr sz="2200" b="1" dirty="0">
              <a:solidFill>
                <a:srgbClr val="006CB4"/>
              </a:solidFill>
              <a:latin typeface="Avenir"/>
              <a:ea typeface="Avenir"/>
              <a:cs typeface="Avenir"/>
              <a:sym typeface="Avenir"/>
            </a:endParaRPr>
          </a:p>
          <a:p>
            <a:pPr marL="0" marR="0" lvl="0" indent="0" algn="l" rtl="0">
              <a:lnSpc>
                <a:spcPct val="100000"/>
              </a:lnSpc>
              <a:spcBef>
                <a:spcPts val="0"/>
              </a:spcBef>
              <a:spcAft>
                <a:spcPts val="0"/>
              </a:spcAft>
              <a:buNone/>
            </a:pPr>
            <a:endParaRPr sz="1500" b="1" dirty="0">
              <a:solidFill>
                <a:srgbClr val="006CB4"/>
              </a:solidFill>
              <a:latin typeface="Avenir"/>
              <a:ea typeface="Avenir"/>
              <a:cs typeface="Avenir"/>
              <a:sym typeface="Avenir"/>
            </a:endParaRPr>
          </a:p>
        </p:txBody>
      </p:sp>
      <p:pic>
        <p:nvPicPr>
          <p:cNvPr id="5" name="Picture 4">
            <a:extLst>
              <a:ext uri="{FF2B5EF4-FFF2-40B4-BE49-F238E27FC236}">
                <a16:creationId xmlns:a16="http://schemas.microsoft.com/office/drawing/2014/main" id="{425B1939-1DE3-7750-6C4D-F15249266BFD}"/>
              </a:ext>
            </a:extLst>
          </p:cNvPr>
          <p:cNvPicPr>
            <a:picLocks noChangeAspect="1"/>
          </p:cNvPicPr>
          <p:nvPr/>
        </p:nvPicPr>
        <p:blipFill>
          <a:blip r:embed="rId4"/>
          <a:stretch>
            <a:fillRect/>
          </a:stretch>
        </p:blipFill>
        <p:spPr>
          <a:xfrm>
            <a:off x="7097848" y="1482129"/>
            <a:ext cx="1939226" cy="1287647"/>
          </a:xfrm>
          <a:prstGeom prst="rect">
            <a:avLst/>
          </a:prstGeom>
        </p:spPr>
      </p:pic>
      <p:pic>
        <p:nvPicPr>
          <p:cNvPr id="7" name="Picture 6" descr="A picture containing indoor, ceiling, swimming&#10;&#10;Description automatically generated">
            <a:extLst>
              <a:ext uri="{FF2B5EF4-FFF2-40B4-BE49-F238E27FC236}">
                <a16:creationId xmlns:a16="http://schemas.microsoft.com/office/drawing/2014/main" id="{EA4312D8-375F-CB87-A9C1-CF4122B5B81F}"/>
              </a:ext>
            </a:extLst>
          </p:cNvPr>
          <p:cNvPicPr>
            <a:picLocks noChangeAspect="1"/>
          </p:cNvPicPr>
          <p:nvPr/>
        </p:nvPicPr>
        <p:blipFill>
          <a:blip r:embed="rId5"/>
          <a:stretch>
            <a:fillRect/>
          </a:stretch>
        </p:blipFill>
        <p:spPr>
          <a:xfrm>
            <a:off x="7097848" y="2769776"/>
            <a:ext cx="1939226" cy="1185535"/>
          </a:xfrm>
          <a:prstGeom prst="rect">
            <a:avLst/>
          </a:prstGeom>
        </p:spPr>
      </p:pic>
      <p:pic>
        <p:nvPicPr>
          <p:cNvPr id="3" name="Picture 2" descr="A football goal on a field&#10;&#10;Description automatically generated with low confidence">
            <a:extLst>
              <a:ext uri="{FF2B5EF4-FFF2-40B4-BE49-F238E27FC236}">
                <a16:creationId xmlns:a16="http://schemas.microsoft.com/office/drawing/2014/main" id="{C6B6C52B-F9AF-E630-B9DE-EA847B260DE5}"/>
              </a:ext>
            </a:extLst>
          </p:cNvPr>
          <p:cNvPicPr>
            <a:picLocks noChangeAspect="1"/>
          </p:cNvPicPr>
          <p:nvPr/>
        </p:nvPicPr>
        <p:blipFill>
          <a:blip r:embed="rId6"/>
          <a:stretch>
            <a:fillRect/>
          </a:stretch>
        </p:blipFill>
        <p:spPr>
          <a:xfrm>
            <a:off x="7097847" y="0"/>
            <a:ext cx="1939226" cy="1482129"/>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91" name="Google Shape;91;p17"/>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92" name="Google Shape;92;p17"/>
          <p:cNvSpPr txBox="1">
            <a:spLocks noGrp="1"/>
          </p:cNvSpPr>
          <p:nvPr>
            <p:ph type="title"/>
          </p:nvPr>
        </p:nvSpPr>
        <p:spPr>
          <a:xfrm>
            <a:off x="311700" y="265600"/>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GB" dirty="0">
                <a:solidFill>
                  <a:srgbClr val="000C2C"/>
                </a:solidFill>
              </a:rPr>
              <a:t>Who are VLUK?</a:t>
            </a:r>
            <a:endParaRPr dirty="0">
              <a:solidFill>
                <a:srgbClr val="000C2C"/>
              </a:solidFill>
            </a:endParaRPr>
          </a:p>
        </p:txBody>
      </p:sp>
      <p:sp>
        <p:nvSpPr>
          <p:cNvPr id="93" name="Google Shape;93;p17"/>
          <p:cNvSpPr txBox="1">
            <a:spLocks noGrp="1"/>
          </p:cNvSpPr>
          <p:nvPr>
            <p:ph type="body" idx="1"/>
          </p:nvPr>
        </p:nvSpPr>
        <p:spPr>
          <a:xfrm>
            <a:off x="284950" y="959400"/>
            <a:ext cx="8412000" cy="3055800"/>
          </a:xfrm>
          <a:prstGeom prst="rect">
            <a:avLst/>
          </a:prstGeom>
          <a:noFill/>
          <a:ln>
            <a:noFill/>
          </a:ln>
        </p:spPr>
        <p:txBody>
          <a:bodyPr spcFirstLastPara="1" wrap="square" lIns="91425" tIns="91425" rIns="91425" bIns="91425" anchor="t" anchorCtr="0">
            <a:noAutofit/>
          </a:bodyPr>
          <a:lstStyle/>
          <a:p>
            <a:pPr marL="0" lvl="0" indent="0" algn="l" rtl="0">
              <a:lnSpc>
                <a:spcPct val="95000"/>
              </a:lnSpc>
              <a:spcBef>
                <a:spcPts val="0"/>
              </a:spcBef>
              <a:spcAft>
                <a:spcPts val="0"/>
              </a:spcAft>
              <a:buNone/>
            </a:pPr>
            <a:endParaRPr sz="1865" dirty="0">
              <a:solidFill>
                <a:srgbClr val="CD1437"/>
              </a:solidFill>
            </a:endParaRPr>
          </a:p>
          <a:p>
            <a:pPr marL="0" lvl="0" indent="0" algn="l" rtl="0">
              <a:lnSpc>
                <a:spcPct val="95000"/>
              </a:lnSpc>
              <a:spcBef>
                <a:spcPts val="0"/>
              </a:spcBef>
              <a:spcAft>
                <a:spcPts val="0"/>
              </a:spcAft>
              <a:buNone/>
            </a:pPr>
            <a:endParaRPr sz="1865" dirty="0">
              <a:solidFill>
                <a:srgbClr val="CD1437"/>
              </a:solidFill>
            </a:endParaRPr>
          </a:p>
          <a:p>
            <a:pPr marL="0" lvl="0" indent="0" algn="l" rtl="0">
              <a:lnSpc>
                <a:spcPct val="95000"/>
              </a:lnSpc>
              <a:spcBef>
                <a:spcPts val="0"/>
              </a:spcBef>
              <a:spcAft>
                <a:spcPts val="0"/>
              </a:spcAft>
              <a:buNone/>
            </a:pPr>
            <a:endParaRPr sz="1865" dirty="0">
              <a:solidFill>
                <a:srgbClr val="006CB4"/>
              </a:solidFill>
            </a:endParaRPr>
          </a:p>
          <a:p>
            <a:pPr marL="0" lvl="0" indent="0" algn="l" rtl="0">
              <a:lnSpc>
                <a:spcPct val="95000"/>
              </a:lnSpc>
              <a:spcBef>
                <a:spcPts val="0"/>
              </a:spcBef>
              <a:spcAft>
                <a:spcPts val="0"/>
              </a:spcAft>
              <a:buNone/>
            </a:pPr>
            <a:endParaRPr sz="1865" dirty="0">
              <a:solidFill>
                <a:srgbClr val="006CB4"/>
              </a:solidFill>
            </a:endParaRPr>
          </a:p>
          <a:p>
            <a:pPr marL="0" lvl="0" indent="0" algn="l" rtl="0">
              <a:lnSpc>
                <a:spcPct val="95000"/>
              </a:lnSpc>
              <a:spcBef>
                <a:spcPts val="0"/>
              </a:spcBef>
              <a:spcAft>
                <a:spcPts val="0"/>
              </a:spcAft>
              <a:buNone/>
            </a:pPr>
            <a:r>
              <a:rPr lang="en" sz="1865" dirty="0">
                <a:solidFill>
                  <a:srgbClr val="006CB4"/>
                </a:solidFill>
              </a:rPr>
              <a:t>The programme is managed by VLUK - Who Are VLUK?</a:t>
            </a:r>
            <a:endParaRPr sz="1865" dirty="0">
              <a:solidFill>
                <a:srgbClr val="006CB4"/>
              </a:solidFill>
            </a:endParaRPr>
          </a:p>
          <a:p>
            <a:pPr marL="0" lvl="0" indent="0" algn="l" rtl="0">
              <a:lnSpc>
                <a:spcPct val="95000"/>
              </a:lnSpc>
              <a:spcBef>
                <a:spcPts val="0"/>
              </a:spcBef>
              <a:spcAft>
                <a:spcPts val="0"/>
              </a:spcAft>
              <a:buNone/>
            </a:pPr>
            <a:r>
              <a:rPr lang="en" sz="1865" u="sng" dirty="0">
                <a:solidFill>
                  <a:schemeClr val="hlink"/>
                </a:solidFill>
                <a:hlinkClick r:id="rId4"/>
              </a:rPr>
              <a:t>https://www.youtube.com/watch?v=LiWQbf9EOCo</a:t>
            </a:r>
            <a:r>
              <a:rPr lang="en" sz="1865" dirty="0">
                <a:solidFill>
                  <a:srgbClr val="006CB4"/>
                </a:solidFill>
              </a:rPr>
              <a:t> - COO Dominic Anderson</a:t>
            </a:r>
            <a:endParaRPr sz="1865" dirty="0">
              <a:solidFill>
                <a:srgbClr val="006CB4"/>
              </a:solidFill>
            </a:endParaRPr>
          </a:p>
        </p:txBody>
      </p:sp>
      <p:pic>
        <p:nvPicPr>
          <p:cNvPr id="3" name="Picture 2" descr="Logo&#10;&#10;Description automatically generated">
            <a:extLst>
              <a:ext uri="{FF2B5EF4-FFF2-40B4-BE49-F238E27FC236}">
                <a16:creationId xmlns:a16="http://schemas.microsoft.com/office/drawing/2014/main" id="{BCB727D2-8DB7-24A0-85DC-7FDA98BE04BD}"/>
              </a:ext>
            </a:extLst>
          </p:cNvPr>
          <p:cNvPicPr>
            <a:picLocks noChangeAspect="1"/>
          </p:cNvPicPr>
          <p:nvPr/>
        </p:nvPicPr>
        <p:blipFill>
          <a:blip r:embed="rId5"/>
          <a:stretch>
            <a:fillRect/>
          </a:stretch>
        </p:blipFill>
        <p:spPr>
          <a:xfrm>
            <a:off x="311700" y="3115340"/>
            <a:ext cx="2059360" cy="1602318"/>
          </a:xfrm>
          <a:prstGeom prst="rect">
            <a:avLst/>
          </a:prstGeom>
        </p:spPr>
      </p:pic>
    </p:spTree>
    <p:extLst>
      <p:ext uri="{BB962C8B-B14F-4D97-AF65-F5344CB8AC3E}">
        <p14:creationId xmlns:p14="http://schemas.microsoft.com/office/powerpoint/2010/main" val="3290406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pic>
        <p:nvPicPr>
          <p:cNvPr id="150" name="Google Shape;150;p24"/>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151" name="Google Shape;151;p24"/>
          <p:cNvSpPr txBox="1">
            <a:spLocks noGrp="1"/>
          </p:cNvSpPr>
          <p:nvPr>
            <p:ph type="title"/>
          </p:nvPr>
        </p:nvSpPr>
        <p:spPr>
          <a:xfrm>
            <a:off x="311700" y="265600"/>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solidFill>
                  <a:srgbClr val="000C2C"/>
                </a:solidFill>
              </a:rPr>
              <a:t>Quality Assurance</a:t>
            </a:r>
            <a:endParaRPr>
              <a:solidFill>
                <a:srgbClr val="000C2C"/>
              </a:solidFill>
            </a:endParaRPr>
          </a:p>
        </p:txBody>
      </p:sp>
      <p:sp>
        <p:nvSpPr>
          <p:cNvPr id="152" name="Google Shape;152;p24"/>
          <p:cNvSpPr txBox="1">
            <a:spLocks noGrp="1"/>
          </p:cNvSpPr>
          <p:nvPr>
            <p:ph type="body" idx="1"/>
          </p:nvPr>
        </p:nvSpPr>
        <p:spPr>
          <a:xfrm>
            <a:off x="284950" y="793050"/>
            <a:ext cx="8412000" cy="3586800"/>
          </a:xfrm>
          <a:prstGeom prst="rect">
            <a:avLst/>
          </a:prstGeom>
          <a:noFill/>
          <a:ln>
            <a:noFill/>
          </a:ln>
        </p:spPr>
        <p:txBody>
          <a:bodyPr spcFirstLastPara="1" wrap="square" lIns="91425" tIns="91425" rIns="91425" bIns="91425" anchor="t" anchorCtr="0">
            <a:noAutofit/>
          </a:bodyPr>
          <a:lstStyle/>
          <a:p>
            <a:pPr marL="0" lvl="0" indent="0" algn="l" rtl="0">
              <a:lnSpc>
                <a:spcPct val="95000"/>
              </a:lnSpc>
              <a:spcBef>
                <a:spcPts val="0"/>
              </a:spcBef>
              <a:spcAft>
                <a:spcPts val="0"/>
              </a:spcAft>
              <a:buSzPts val="1665"/>
              <a:buNone/>
            </a:pPr>
            <a:r>
              <a:rPr lang="en" sz="1765">
                <a:solidFill>
                  <a:srgbClr val="CD1437"/>
                </a:solidFill>
              </a:rPr>
              <a:t>VLUK is an Independent Training provider, directly funded by the UK Government, through the ESFA. </a:t>
            </a:r>
            <a:endParaRPr sz="1765">
              <a:solidFill>
                <a:srgbClr val="CD1437"/>
              </a:solidFill>
            </a:endParaRPr>
          </a:p>
          <a:p>
            <a:pPr marL="0" lvl="0" indent="0" algn="l" rtl="0">
              <a:lnSpc>
                <a:spcPct val="95000"/>
              </a:lnSpc>
              <a:spcBef>
                <a:spcPts val="0"/>
              </a:spcBef>
              <a:spcAft>
                <a:spcPts val="0"/>
              </a:spcAft>
              <a:buNone/>
            </a:pPr>
            <a:endParaRPr sz="1765">
              <a:solidFill>
                <a:srgbClr val="CD1437"/>
              </a:solidFill>
            </a:endParaRPr>
          </a:p>
          <a:p>
            <a:pPr marL="0" lvl="0" indent="0" algn="l" rtl="0">
              <a:lnSpc>
                <a:spcPct val="95000"/>
              </a:lnSpc>
              <a:spcBef>
                <a:spcPts val="0"/>
              </a:spcBef>
              <a:spcAft>
                <a:spcPts val="0"/>
              </a:spcAft>
              <a:buNone/>
            </a:pPr>
            <a:r>
              <a:rPr lang="en" sz="1765">
                <a:solidFill>
                  <a:srgbClr val="CD1437"/>
                </a:solidFill>
              </a:rPr>
              <a:t>As such, VLUK is subject to the same Ofsted inspection cycle as other Schools and Colleges</a:t>
            </a:r>
            <a:endParaRPr sz="1765">
              <a:solidFill>
                <a:srgbClr val="CD1437"/>
              </a:solidFill>
            </a:endParaRPr>
          </a:p>
          <a:p>
            <a:pPr marL="0" lvl="0" indent="0" algn="l" rtl="0">
              <a:lnSpc>
                <a:spcPct val="95000"/>
              </a:lnSpc>
              <a:spcBef>
                <a:spcPts val="0"/>
              </a:spcBef>
              <a:spcAft>
                <a:spcPts val="0"/>
              </a:spcAft>
              <a:buNone/>
            </a:pPr>
            <a:endParaRPr sz="1765">
              <a:solidFill>
                <a:srgbClr val="CD1437"/>
              </a:solidFill>
            </a:endParaRPr>
          </a:p>
          <a:p>
            <a:pPr marL="0" lvl="0" indent="0" algn="l" rtl="0">
              <a:lnSpc>
                <a:spcPct val="95000"/>
              </a:lnSpc>
              <a:spcBef>
                <a:spcPts val="0"/>
              </a:spcBef>
              <a:spcAft>
                <a:spcPts val="0"/>
              </a:spcAft>
              <a:buNone/>
            </a:pPr>
            <a:endParaRPr sz="1765">
              <a:solidFill>
                <a:srgbClr val="CD1437"/>
              </a:solidFill>
            </a:endParaRPr>
          </a:p>
          <a:p>
            <a:pPr marL="0" lvl="0" indent="0" algn="l" rtl="0">
              <a:lnSpc>
                <a:spcPct val="95000"/>
              </a:lnSpc>
              <a:spcBef>
                <a:spcPts val="0"/>
              </a:spcBef>
              <a:spcAft>
                <a:spcPts val="0"/>
              </a:spcAft>
              <a:buNone/>
            </a:pPr>
            <a:r>
              <a:rPr lang="en" sz="1765">
                <a:solidFill>
                  <a:srgbClr val="006CB4"/>
                </a:solidFill>
              </a:rPr>
              <a:t>Members of the VLUK Senior and Middle Leadership carry out a rigorous quality processes to ensure compliance and best educational practice. </a:t>
            </a:r>
            <a:endParaRPr sz="1765">
              <a:solidFill>
                <a:srgbClr val="006CB4"/>
              </a:solidFill>
            </a:endParaRPr>
          </a:p>
          <a:p>
            <a:pPr marL="0" lvl="0" indent="0" algn="l" rtl="0">
              <a:lnSpc>
                <a:spcPct val="95000"/>
              </a:lnSpc>
              <a:spcBef>
                <a:spcPts val="0"/>
              </a:spcBef>
              <a:spcAft>
                <a:spcPts val="0"/>
              </a:spcAft>
              <a:buNone/>
            </a:pPr>
            <a:endParaRPr sz="1765">
              <a:solidFill>
                <a:srgbClr val="006CB4"/>
              </a:solidFill>
            </a:endParaRPr>
          </a:p>
          <a:p>
            <a:pPr marL="0" lvl="0" indent="0" algn="l" rtl="0">
              <a:lnSpc>
                <a:spcPct val="95000"/>
              </a:lnSpc>
              <a:spcBef>
                <a:spcPts val="0"/>
              </a:spcBef>
              <a:spcAft>
                <a:spcPts val="0"/>
              </a:spcAft>
              <a:buNone/>
            </a:pPr>
            <a:r>
              <a:rPr lang="en" sz="1765">
                <a:solidFill>
                  <a:srgbClr val="006CB4"/>
                </a:solidFill>
              </a:rPr>
              <a:t>Enrichment sessions are delivered by fully qualified coaches</a:t>
            </a:r>
            <a:endParaRPr sz="1765">
              <a:solidFill>
                <a:srgbClr val="006CB4"/>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157" name="Google Shape;157;p25"/>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158" name="Google Shape;158;p25"/>
          <p:cNvSpPr txBox="1">
            <a:spLocks noGrp="1"/>
          </p:cNvSpPr>
          <p:nvPr>
            <p:ph type="title"/>
          </p:nvPr>
        </p:nvSpPr>
        <p:spPr>
          <a:xfrm>
            <a:off x="311700" y="265600"/>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solidFill>
                  <a:srgbClr val="000C2C"/>
                </a:solidFill>
              </a:rPr>
              <a:t>Ofsted - Significant Progress</a:t>
            </a:r>
            <a:endParaRPr>
              <a:solidFill>
                <a:srgbClr val="000C2C"/>
              </a:solidFill>
            </a:endParaRPr>
          </a:p>
        </p:txBody>
      </p:sp>
      <p:sp>
        <p:nvSpPr>
          <p:cNvPr id="159" name="Google Shape;159;p25"/>
          <p:cNvSpPr txBox="1">
            <a:spLocks noGrp="1"/>
          </p:cNvSpPr>
          <p:nvPr>
            <p:ph type="body" idx="1"/>
          </p:nvPr>
        </p:nvSpPr>
        <p:spPr>
          <a:xfrm>
            <a:off x="392425" y="838300"/>
            <a:ext cx="8234100" cy="3953100"/>
          </a:xfrm>
          <a:prstGeom prst="rect">
            <a:avLst/>
          </a:prstGeom>
          <a:noFill/>
          <a:ln>
            <a:noFill/>
          </a:ln>
        </p:spPr>
        <p:txBody>
          <a:bodyPr spcFirstLastPara="1" wrap="square" lIns="91425" tIns="91425" rIns="91425" bIns="91425" anchor="t" anchorCtr="0">
            <a:noAutofit/>
          </a:bodyPr>
          <a:lstStyle/>
          <a:p>
            <a:pPr marL="0" lvl="0" indent="0" algn="l" rtl="0">
              <a:lnSpc>
                <a:spcPct val="95000"/>
              </a:lnSpc>
              <a:spcBef>
                <a:spcPts val="0"/>
              </a:spcBef>
              <a:spcAft>
                <a:spcPts val="0"/>
              </a:spcAft>
              <a:buNone/>
            </a:pPr>
            <a:r>
              <a:rPr lang="en" sz="1665">
                <a:solidFill>
                  <a:srgbClr val="006CB4"/>
                </a:solidFill>
              </a:rPr>
              <a:t>VLUK were awarded the top grades of ‘significant progress’ in all three themes of the Ofsted New Provider framework in November 2021.</a:t>
            </a:r>
            <a:endParaRPr sz="1665">
              <a:solidFill>
                <a:srgbClr val="006CB4"/>
              </a:solidFill>
            </a:endParaRPr>
          </a:p>
          <a:p>
            <a:pPr marL="0" lvl="0" indent="0" algn="l" rtl="0">
              <a:lnSpc>
                <a:spcPct val="95000"/>
              </a:lnSpc>
              <a:spcBef>
                <a:spcPts val="0"/>
              </a:spcBef>
              <a:spcAft>
                <a:spcPts val="0"/>
              </a:spcAft>
              <a:buNone/>
            </a:pPr>
            <a:endParaRPr sz="1665">
              <a:solidFill>
                <a:srgbClr val="006CB4"/>
              </a:solidFill>
            </a:endParaRPr>
          </a:p>
          <a:p>
            <a:pPr marL="0" lvl="0" indent="0" algn="l" rtl="0">
              <a:lnSpc>
                <a:spcPct val="95000"/>
              </a:lnSpc>
              <a:spcBef>
                <a:spcPts val="0"/>
              </a:spcBef>
              <a:spcAft>
                <a:spcPts val="0"/>
              </a:spcAft>
              <a:buNone/>
            </a:pPr>
            <a:r>
              <a:rPr lang="en" sz="1665">
                <a:solidFill>
                  <a:srgbClr val="006CB4"/>
                </a:solidFill>
              </a:rPr>
              <a:t>First Nationwide 16-19 independent learning provider of education programmes to achieve this judgement in all three themes.</a:t>
            </a:r>
            <a:endParaRPr sz="1665">
              <a:solidFill>
                <a:srgbClr val="006CB4"/>
              </a:solidFill>
            </a:endParaRPr>
          </a:p>
          <a:p>
            <a:pPr marL="0" lvl="0" indent="0" algn="l" rtl="0">
              <a:lnSpc>
                <a:spcPct val="95000"/>
              </a:lnSpc>
              <a:spcBef>
                <a:spcPts val="0"/>
              </a:spcBef>
              <a:spcAft>
                <a:spcPts val="0"/>
              </a:spcAft>
              <a:buNone/>
            </a:pPr>
            <a:endParaRPr sz="1665">
              <a:solidFill>
                <a:srgbClr val="006CB4"/>
              </a:solidFill>
            </a:endParaRPr>
          </a:p>
          <a:p>
            <a:pPr marL="0" lvl="0" indent="0" algn="l" rtl="0">
              <a:lnSpc>
                <a:spcPct val="95000"/>
              </a:lnSpc>
              <a:spcBef>
                <a:spcPts val="0"/>
              </a:spcBef>
              <a:spcAft>
                <a:spcPts val="0"/>
              </a:spcAft>
              <a:buClr>
                <a:schemeClr val="dk1"/>
              </a:buClr>
              <a:buSzPts val="1100"/>
              <a:buFont typeface="Arial"/>
              <a:buNone/>
            </a:pPr>
            <a:r>
              <a:rPr lang="en" sz="1665">
                <a:solidFill>
                  <a:srgbClr val="006CB4"/>
                </a:solidFill>
              </a:rPr>
              <a:t>Quotes from Ofsted report;</a:t>
            </a:r>
            <a:endParaRPr sz="1550">
              <a:solidFill>
                <a:srgbClr val="006CB4"/>
              </a:solidFill>
              <a:highlight>
                <a:srgbClr val="FFFFFF"/>
              </a:highlight>
            </a:endParaRPr>
          </a:p>
          <a:p>
            <a:pPr marL="596900" lvl="0" indent="-339725" algn="l" rtl="0">
              <a:spcBef>
                <a:spcPts val="1000"/>
              </a:spcBef>
              <a:spcAft>
                <a:spcPts val="0"/>
              </a:spcAft>
              <a:buClr>
                <a:srgbClr val="006CB4"/>
              </a:buClr>
              <a:buSzPts val="1750"/>
              <a:buChar char="●"/>
            </a:pPr>
            <a:r>
              <a:rPr lang="en" sz="1750">
                <a:solidFill>
                  <a:srgbClr val="006CB4"/>
                </a:solidFill>
                <a:highlight>
                  <a:srgbClr val="FFFFFF"/>
                </a:highlight>
              </a:rPr>
              <a:t>‘VLUK have meticulously designed the curriculum so that learners swiftly develop the skills, knowledge and professional behaviours they need for higher education and employment’</a:t>
            </a:r>
            <a:endParaRPr sz="1750">
              <a:solidFill>
                <a:srgbClr val="006CB4"/>
              </a:solidFill>
              <a:highlight>
                <a:srgbClr val="FFFFFF"/>
              </a:highlight>
            </a:endParaRPr>
          </a:p>
          <a:p>
            <a:pPr marL="596900" lvl="0" indent="-339725" algn="l" rtl="0">
              <a:spcBef>
                <a:spcPts val="0"/>
              </a:spcBef>
              <a:spcAft>
                <a:spcPts val="0"/>
              </a:spcAft>
              <a:buClr>
                <a:srgbClr val="006CB4"/>
              </a:buClr>
              <a:buSzPts val="1750"/>
              <a:buChar char="●"/>
            </a:pPr>
            <a:r>
              <a:rPr lang="en" sz="1750">
                <a:solidFill>
                  <a:srgbClr val="006CB4"/>
                </a:solidFill>
                <a:highlight>
                  <a:srgbClr val="FFFFFF"/>
                </a:highlight>
              </a:rPr>
              <a:t>‘Appropriately qualified and experienced staff provide high-quality teaching’</a:t>
            </a:r>
            <a:endParaRPr sz="1750">
              <a:solidFill>
                <a:srgbClr val="006CB4"/>
              </a:solidFill>
              <a:highlight>
                <a:srgbClr val="FFFFFF"/>
              </a:highlight>
            </a:endParaRPr>
          </a:p>
          <a:p>
            <a:pPr marL="596900" lvl="0" indent="-339725" algn="l" rtl="0">
              <a:spcBef>
                <a:spcPts val="0"/>
              </a:spcBef>
              <a:spcAft>
                <a:spcPts val="0"/>
              </a:spcAft>
              <a:buClr>
                <a:srgbClr val="006CB4"/>
              </a:buClr>
              <a:buSzPts val="1750"/>
              <a:buChar char="●"/>
            </a:pPr>
            <a:r>
              <a:rPr lang="en" sz="1750">
                <a:solidFill>
                  <a:srgbClr val="006CB4"/>
                </a:solidFill>
                <a:highlight>
                  <a:srgbClr val="FFFFFF"/>
                </a:highlight>
              </a:rPr>
              <a:t>‘The highly experienced and qualified designated safeguarding leads have developed a robust culture of safeguarding’</a:t>
            </a:r>
            <a:endParaRPr sz="1750">
              <a:solidFill>
                <a:srgbClr val="006CB4"/>
              </a:solidFill>
              <a:highlight>
                <a:srgbClr val="FFFFFF"/>
              </a:highlight>
            </a:endParaRPr>
          </a:p>
          <a:p>
            <a:pPr marL="0" lvl="0" indent="0" algn="l" rtl="0">
              <a:lnSpc>
                <a:spcPct val="95000"/>
              </a:lnSpc>
              <a:spcBef>
                <a:spcPts val="1000"/>
              </a:spcBef>
              <a:spcAft>
                <a:spcPts val="0"/>
              </a:spcAft>
              <a:buNone/>
            </a:pPr>
            <a:endParaRPr sz="1750">
              <a:solidFill>
                <a:srgbClr val="006CB4"/>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p26"/>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165" name="Google Shape;165;p26"/>
          <p:cNvSpPr txBox="1">
            <a:spLocks noGrp="1"/>
          </p:cNvSpPr>
          <p:nvPr>
            <p:ph type="title"/>
          </p:nvPr>
        </p:nvSpPr>
        <p:spPr>
          <a:xfrm>
            <a:off x="311700" y="265600"/>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solidFill>
                  <a:srgbClr val="000C2C"/>
                </a:solidFill>
              </a:rPr>
              <a:t>Who should apply? </a:t>
            </a:r>
            <a:endParaRPr>
              <a:solidFill>
                <a:srgbClr val="000C2C"/>
              </a:solidFill>
            </a:endParaRPr>
          </a:p>
        </p:txBody>
      </p:sp>
      <p:sp>
        <p:nvSpPr>
          <p:cNvPr id="166" name="Google Shape;166;p26"/>
          <p:cNvSpPr txBox="1">
            <a:spLocks noGrp="1"/>
          </p:cNvSpPr>
          <p:nvPr>
            <p:ph type="body" idx="1"/>
          </p:nvPr>
        </p:nvSpPr>
        <p:spPr>
          <a:xfrm>
            <a:off x="284950" y="959400"/>
            <a:ext cx="3810300" cy="2745000"/>
          </a:xfrm>
          <a:prstGeom prst="rect">
            <a:avLst/>
          </a:prstGeom>
          <a:noFill/>
          <a:ln>
            <a:noFill/>
          </a:ln>
        </p:spPr>
        <p:txBody>
          <a:bodyPr spcFirstLastPara="1" wrap="square" lIns="91425" tIns="91425" rIns="91425" bIns="91425" anchor="t" anchorCtr="0">
            <a:noAutofit/>
          </a:bodyPr>
          <a:lstStyle/>
          <a:p>
            <a:pPr marL="0" lvl="0" indent="0" algn="l" rtl="0">
              <a:lnSpc>
                <a:spcPct val="95000"/>
              </a:lnSpc>
              <a:spcBef>
                <a:spcPts val="0"/>
              </a:spcBef>
              <a:spcAft>
                <a:spcPts val="0"/>
              </a:spcAft>
              <a:buSzPts val="1665"/>
              <a:buNone/>
            </a:pPr>
            <a:r>
              <a:rPr lang="en" sz="1865">
                <a:solidFill>
                  <a:srgbClr val="CD1437"/>
                </a:solidFill>
              </a:rPr>
              <a:t>Young people between 16-18 years of age</a:t>
            </a:r>
            <a:endParaRPr sz="1865">
              <a:solidFill>
                <a:srgbClr val="CD1437"/>
              </a:solidFill>
            </a:endParaRPr>
          </a:p>
          <a:p>
            <a:pPr marL="0" lvl="0" indent="0" algn="l" rtl="0">
              <a:lnSpc>
                <a:spcPct val="95000"/>
              </a:lnSpc>
              <a:spcBef>
                <a:spcPts val="0"/>
              </a:spcBef>
              <a:spcAft>
                <a:spcPts val="0"/>
              </a:spcAft>
              <a:buNone/>
            </a:pPr>
            <a:endParaRPr sz="1865">
              <a:solidFill>
                <a:srgbClr val="CD1437"/>
              </a:solidFill>
            </a:endParaRPr>
          </a:p>
          <a:p>
            <a:pPr marL="0" lvl="0" indent="0" algn="l" rtl="0">
              <a:lnSpc>
                <a:spcPct val="95000"/>
              </a:lnSpc>
              <a:spcBef>
                <a:spcPts val="0"/>
              </a:spcBef>
              <a:spcAft>
                <a:spcPts val="0"/>
              </a:spcAft>
              <a:buNone/>
            </a:pPr>
            <a:r>
              <a:rPr lang="en" sz="1865">
                <a:solidFill>
                  <a:srgbClr val="CD1437"/>
                </a:solidFill>
              </a:rPr>
              <a:t>Young people with a desire and passion to play sport to their highest possible level. </a:t>
            </a:r>
            <a:endParaRPr sz="1865">
              <a:solidFill>
                <a:srgbClr val="CD1437"/>
              </a:solidFill>
            </a:endParaRPr>
          </a:p>
          <a:p>
            <a:pPr marL="0" lvl="0" indent="0" algn="l" rtl="0">
              <a:lnSpc>
                <a:spcPct val="95000"/>
              </a:lnSpc>
              <a:spcBef>
                <a:spcPts val="0"/>
              </a:spcBef>
              <a:spcAft>
                <a:spcPts val="0"/>
              </a:spcAft>
              <a:buNone/>
            </a:pPr>
            <a:endParaRPr sz="1865">
              <a:solidFill>
                <a:srgbClr val="CD1437"/>
              </a:solidFill>
            </a:endParaRPr>
          </a:p>
          <a:p>
            <a:pPr marL="0" lvl="0" indent="0" algn="l" rtl="0">
              <a:lnSpc>
                <a:spcPct val="95000"/>
              </a:lnSpc>
              <a:spcBef>
                <a:spcPts val="0"/>
              </a:spcBef>
              <a:spcAft>
                <a:spcPts val="0"/>
              </a:spcAft>
              <a:buNone/>
            </a:pPr>
            <a:r>
              <a:rPr lang="en" sz="1865">
                <a:solidFill>
                  <a:srgbClr val="CD1437"/>
                </a:solidFill>
              </a:rPr>
              <a:t>Young people who would like a career in sport</a:t>
            </a:r>
            <a:endParaRPr sz="1865">
              <a:solidFill>
                <a:srgbClr val="CD1437"/>
              </a:solidFill>
            </a:endParaRPr>
          </a:p>
          <a:p>
            <a:pPr marL="0" lvl="0" indent="0" algn="l" rtl="0">
              <a:lnSpc>
                <a:spcPct val="95000"/>
              </a:lnSpc>
              <a:spcBef>
                <a:spcPts val="0"/>
              </a:spcBef>
              <a:spcAft>
                <a:spcPts val="0"/>
              </a:spcAft>
              <a:buNone/>
            </a:pPr>
            <a:endParaRPr sz="1865">
              <a:solidFill>
                <a:srgbClr val="CD1437"/>
              </a:solidFill>
            </a:endParaRPr>
          </a:p>
          <a:p>
            <a:pPr marL="0" lvl="0" indent="0" algn="l" rtl="0">
              <a:lnSpc>
                <a:spcPct val="95000"/>
              </a:lnSpc>
              <a:spcBef>
                <a:spcPts val="0"/>
              </a:spcBef>
              <a:spcAft>
                <a:spcPts val="0"/>
              </a:spcAft>
              <a:buNone/>
            </a:pPr>
            <a:endParaRPr sz="1865">
              <a:solidFill>
                <a:srgbClr val="006CB4"/>
              </a:solidFill>
            </a:endParaRPr>
          </a:p>
        </p:txBody>
      </p:sp>
      <p:sp>
        <p:nvSpPr>
          <p:cNvPr id="167" name="Google Shape;167;p26"/>
          <p:cNvSpPr txBox="1">
            <a:spLocks noGrp="1"/>
          </p:cNvSpPr>
          <p:nvPr>
            <p:ph type="body" idx="1"/>
          </p:nvPr>
        </p:nvSpPr>
        <p:spPr>
          <a:xfrm>
            <a:off x="4887925" y="303400"/>
            <a:ext cx="3810300" cy="3953100"/>
          </a:xfrm>
          <a:prstGeom prst="rect">
            <a:avLst/>
          </a:prstGeom>
          <a:noFill/>
          <a:ln>
            <a:noFill/>
          </a:ln>
        </p:spPr>
        <p:txBody>
          <a:bodyPr spcFirstLastPara="1" wrap="square" lIns="91425" tIns="91425" rIns="91425" bIns="91425" anchor="t" anchorCtr="0">
            <a:noAutofit/>
          </a:bodyPr>
          <a:lstStyle/>
          <a:p>
            <a:pPr marL="0" lvl="0" indent="0" algn="l" rtl="0">
              <a:lnSpc>
                <a:spcPct val="95000"/>
              </a:lnSpc>
              <a:spcBef>
                <a:spcPts val="0"/>
              </a:spcBef>
              <a:spcAft>
                <a:spcPts val="0"/>
              </a:spcAft>
              <a:buNone/>
            </a:pPr>
            <a:r>
              <a:rPr lang="en" sz="1865">
                <a:solidFill>
                  <a:srgbClr val="006CB4"/>
                </a:solidFill>
              </a:rPr>
              <a:t>Young people with a strong interest in coaching sport</a:t>
            </a:r>
            <a:endParaRPr sz="1865">
              <a:solidFill>
                <a:srgbClr val="006CB4"/>
              </a:solidFill>
            </a:endParaRPr>
          </a:p>
          <a:p>
            <a:pPr marL="0" lvl="0" indent="0" algn="l" rtl="0">
              <a:lnSpc>
                <a:spcPct val="95000"/>
              </a:lnSpc>
              <a:spcBef>
                <a:spcPts val="0"/>
              </a:spcBef>
              <a:spcAft>
                <a:spcPts val="0"/>
              </a:spcAft>
              <a:buNone/>
            </a:pPr>
            <a:endParaRPr sz="1865">
              <a:solidFill>
                <a:srgbClr val="006CB4"/>
              </a:solidFill>
            </a:endParaRPr>
          </a:p>
          <a:p>
            <a:pPr marL="0" lvl="0" indent="0" algn="l" rtl="0">
              <a:lnSpc>
                <a:spcPct val="95000"/>
              </a:lnSpc>
              <a:spcBef>
                <a:spcPts val="0"/>
              </a:spcBef>
              <a:spcAft>
                <a:spcPts val="0"/>
              </a:spcAft>
              <a:buNone/>
            </a:pPr>
            <a:r>
              <a:rPr lang="en" sz="1865">
                <a:solidFill>
                  <a:srgbClr val="006CB4"/>
                </a:solidFill>
              </a:rPr>
              <a:t>Young people with a strong interest in playing sport</a:t>
            </a:r>
            <a:endParaRPr sz="1865">
              <a:solidFill>
                <a:srgbClr val="006CB4"/>
              </a:solidFill>
            </a:endParaRPr>
          </a:p>
          <a:p>
            <a:pPr marL="0" lvl="0" indent="0" algn="l" rtl="0">
              <a:lnSpc>
                <a:spcPct val="95000"/>
              </a:lnSpc>
              <a:spcBef>
                <a:spcPts val="0"/>
              </a:spcBef>
              <a:spcAft>
                <a:spcPts val="0"/>
              </a:spcAft>
              <a:buNone/>
            </a:pPr>
            <a:endParaRPr sz="1865">
              <a:solidFill>
                <a:srgbClr val="006CB4"/>
              </a:solidFill>
            </a:endParaRPr>
          </a:p>
          <a:p>
            <a:pPr marL="0" lvl="0" indent="0" algn="l" rtl="0">
              <a:lnSpc>
                <a:spcPct val="95000"/>
              </a:lnSpc>
              <a:spcBef>
                <a:spcPts val="0"/>
              </a:spcBef>
              <a:spcAft>
                <a:spcPts val="0"/>
              </a:spcAft>
              <a:buNone/>
            </a:pPr>
            <a:r>
              <a:rPr lang="en" sz="1865">
                <a:solidFill>
                  <a:srgbClr val="006CB4"/>
                </a:solidFill>
              </a:rPr>
              <a:t>Young people predicted 5 GCSE’s grade 4 or above including English &amp; Maths (level 3 programmes)</a:t>
            </a:r>
            <a:endParaRPr sz="1865">
              <a:solidFill>
                <a:srgbClr val="006CB4"/>
              </a:solidFill>
            </a:endParaRPr>
          </a:p>
        </p:txBody>
      </p:sp>
      <p:sp>
        <p:nvSpPr>
          <p:cNvPr id="168" name="Google Shape;168;p26"/>
          <p:cNvSpPr txBox="1">
            <a:spLocks noGrp="1"/>
          </p:cNvSpPr>
          <p:nvPr>
            <p:ph type="body" idx="1"/>
          </p:nvPr>
        </p:nvSpPr>
        <p:spPr>
          <a:xfrm>
            <a:off x="745300" y="3534300"/>
            <a:ext cx="7953000" cy="915000"/>
          </a:xfrm>
          <a:prstGeom prst="rect">
            <a:avLst/>
          </a:prstGeom>
          <a:noFill/>
          <a:ln>
            <a:noFill/>
          </a:ln>
        </p:spPr>
        <p:txBody>
          <a:bodyPr spcFirstLastPara="1" wrap="square" lIns="91425" tIns="91425" rIns="91425" bIns="91425" anchor="t" anchorCtr="0">
            <a:noAutofit/>
          </a:bodyPr>
          <a:lstStyle/>
          <a:p>
            <a:pPr marL="0" lvl="0" indent="0" algn="ctr" rtl="0">
              <a:lnSpc>
                <a:spcPct val="95000"/>
              </a:lnSpc>
              <a:spcBef>
                <a:spcPts val="0"/>
              </a:spcBef>
              <a:spcAft>
                <a:spcPts val="0"/>
              </a:spcAft>
              <a:buNone/>
            </a:pPr>
            <a:r>
              <a:rPr lang="en" sz="1865" b="1">
                <a:solidFill>
                  <a:srgbClr val="006CB4"/>
                </a:solidFill>
              </a:rPr>
              <a:t>Young people committed to continuing their sport and academic/vocational education</a:t>
            </a:r>
            <a:endParaRPr sz="1865" b="1">
              <a:solidFill>
                <a:srgbClr val="006CB4"/>
              </a:solidFill>
            </a:endParaRPr>
          </a:p>
          <a:p>
            <a:pPr marL="0" lvl="0" indent="0" algn="ctr" rtl="0">
              <a:lnSpc>
                <a:spcPct val="95000"/>
              </a:lnSpc>
              <a:spcBef>
                <a:spcPts val="0"/>
              </a:spcBef>
              <a:spcAft>
                <a:spcPts val="0"/>
              </a:spcAft>
              <a:buNone/>
            </a:pPr>
            <a:r>
              <a:rPr lang="en" sz="1865">
                <a:solidFill>
                  <a:srgbClr val="006CB4"/>
                </a:solidFill>
              </a:rPr>
              <a:t>There are no financial charges for attending this course</a:t>
            </a:r>
            <a:endParaRPr sz="1865">
              <a:solidFill>
                <a:srgbClr val="006CB4"/>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pic>
        <p:nvPicPr>
          <p:cNvPr id="173" name="Google Shape;173;p27"/>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174" name="Google Shape;174;p27"/>
          <p:cNvSpPr txBox="1">
            <a:spLocks noGrp="1"/>
          </p:cNvSpPr>
          <p:nvPr>
            <p:ph type="title"/>
          </p:nvPr>
        </p:nvSpPr>
        <p:spPr>
          <a:xfrm>
            <a:off x="311700" y="265600"/>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solidFill>
                  <a:srgbClr val="000C2C"/>
                </a:solidFill>
              </a:rPr>
              <a:t>The Brain - Online Learning</a:t>
            </a:r>
            <a:endParaRPr>
              <a:solidFill>
                <a:srgbClr val="000C2C"/>
              </a:solidFill>
            </a:endParaRPr>
          </a:p>
        </p:txBody>
      </p:sp>
      <p:sp>
        <p:nvSpPr>
          <p:cNvPr id="175" name="Google Shape;175;p27"/>
          <p:cNvSpPr txBox="1">
            <a:spLocks noGrp="1"/>
          </p:cNvSpPr>
          <p:nvPr>
            <p:ph type="body" idx="1"/>
          </p:nvPr>
        </p:nvSpPr>
        <p:spPr>
          <a:xfrm>
            <a:off x="284950" y="959400"/>
            <a:ext cx="4112400" cy="434100"/>
          </a:xfrm>
          <a:prstGeom prst="rect">
            <a:avLst/>
          </a:prstGeom>
          <a:noFill/>
          <a:ln>
            <a:noFill/>
          </a:ln>
        </p:spPr>
        <p:txBody>
          <a:bodyPr spcFirstLastPara="1" wrap="square" lIns="91425" tIns="91425" rIns="91425" bIns="91425" anchor="t" anchorCtr="0">
            <a:noAutofit/>
          </a:bodyPr>
          <a:lstStyle/>
          <a:p>
            <a:pPr marL="0" lvl="0" indent="0" algn="l" rtl="0">
              <a:lnSpc>
                <a:spcPct val="95000"/>
              </a:lnSpc>
              <a:spcBef>
                <a:spcPts val="0"/>
              </a:spcBef>
              <a:spcAft>
                <a:spcPts val="0"/>
              </a:spcAft>
              <a:buSzPts val="1665"/>
              <a:buNone/>
            </a:pPr>
            <a:r>
              <a:rPr lang="en" sz="1865">
                <a:solidFill>
                  <a:srgbClr val="CD1437"/>
                </a:solidFill>
              </a:rPr>
              <a:t>‘The Brain’ - Online Learning Cloud</a:t>
            </a:r>
            <a:endParaRPr sz="1865">
              <a:solidFill>
                <a:srgbClr val="006CB4"/>
              </a:solidFill>
            </a:endParaRPr>
          </a:p>
        </p:txBody>
      </p:sp>
      <p:pic>
        <p:nvPicPr>
          <p:cNvPr id="176" name="Google Shape;176;p27"/>
          <p:cNvPicPr preferRelativeResize="0"/>
          <p:nvPr/>
        </p:nvPicPr>
        <p:blipFill>
          <a:blip r:embed="rId4">
            <a:alphaModFix/>
          </a:blip>
          <a:stretch>
            <a:fillRect/>
          </a:stretch>
        </p:blipFill>
        <p:spPr>
          <a:xfrm>
            <a:off x="4687182" y="349450"/>
            <a:ext cx="3930266" cy="2222300"/>
          </a:xfrm>
          <a:prstGeom prst="rect">
            <a:avLst/>
          </a:prstGeom>
          <a:noFill/>
          <a:ln>
            <a:noFill/>
          </a:ln>
        </p:spPr>
      </p:pic>
      <p:pic>
        <p:nvPicPr>
          <p:cNvPr id="177" name="Google Shape;177;p27"/>
          <p:cNvPicPr preferRelativeResize="0"/>
          <p:nvPr/>
        </p:nvPicPr>
        <p:blipFill>
          <a:blip r:embed="rId5">
            <a:alphaModFix/>
          </a:blip>
          <a:stretch>
            <a:fillRect/>
          </a:stretch>
        </p:blipFill>
        <p:spPr>
          <a:xfrm>
            <a:off x="4687175" y="2173600"/>
            <a:ext cx="4359973" cy="2011599"/>
          </a:xfrm>
          <a:prstGeom prst="rect">
            <a:avLst/>
          </a:prstGeom>
          <a:noFill/>
          <a:ln>
            <a:noFill/>
          </a:ln>
        </p:spPr>
      </p:pic>
      <p:pic>
        <p:nvPicPr>
          <p:cNvPr id="178" name="Google Shape;178;p27"/>
          <p:cNvPicPr preferRelativeResize="0"/>
          <p:nvPr/>
        </p:nvPicPr>
        <p:blipFill>
          <a:blip r:embed="rId6">
            <a:alphaModFix/>
          </a:blip>
          <a:stretch>
            <a:fillRect/>
          </a:stretch>
        </p:blipFill>
        <p:spPr>
          <a:xfrm>
            <a:off x="2993926" y="1531412"/>
            <a:ext cx="3400924" cy="1929626"/>
          </a:xfrm>
          <a:prstGeom prst="rect">
            <a:avLst/>
          </a:prstGeom>
          <a:noFill/>
          <a:ln>
            <a:noFill/>
          </a:ln>
        </p:spPr>
      </p:pic>
      <p:sp>
        <p:nvSpPr>
          <p:cNvPr id="179" name="Google Shape;179;p27"/>
          <p:cNvSpPr txBox="1">
            <a:spLocks noGrp="1"/>
          </p:cNvSpPr>
          <p:nvPr>
            <p:ph type="body" idx="1"/>
          </p:nvPr>
        </p:nvSpPr>
        <p:spPr>
          <a:xfrm>
            <a:off x="401825" y="1514600"/>
            <a:ext cx="2476500" cy="2731800"/>
          </a:xfrm>
          <a:prstGeom prst="rect">
            <a:avLst/>
          </a:prstGeom>
          <a:noFill/>
          <a:ln>
            <a:noFill/>
          </a:ln>
        </p:spPr>
        <p:txBody>
          <a:bodyPr spcFirstLastPara="1" wrap="square" lIns="91425" tIns="91425" rIns="91425" bIns="91425" anchor="t" anchorCtr="0">
            <a:normAutofit fontScale="92500" lnSpcReduction="20000"/>
          </a:bodyPr>
          <a:lstStyle/>
          <a:p>
            <a:pPr marL="457200" lvl="0" indent="-325755" algn="l" rtl="0">
              <a:lnSpc>
                <a:spcPct val="115000"/>
              </a:lnSpc>
              <a:spcBef>
                <a:spcPts val="0"/>
              </a:spcBef>
              <a:spcAft>
                <a:spcPts val="0"/>
              </a:spcAft>
              <a:buClr>
                <a:srgbClr val="CD1437"/>
              </a:buClr>
              <a:buSzPct val="100000"/>
              <a:buChar char="●"/>
            </a:pPr>
            <a:r>
              <a:rPr lang="en" u="sng">
                <a:solidFill>
                  <a:schemeClr val="hlink"/>
                </a:solidFill>
                <a:hlinkClick r:id="rId7"/>
              </a:rPr>
              <a:t>www.vesystems.org</a:t>
            </a:r>
            <a:endParaRPr>
              <a:solidFill>
                <a:srgbClr val="CD1437"/>
              </a:solidFill>
            </a:endParaRPr>
          </a:p>
          <a:p>
            <a:pPr marL="457200" lvl="0" indent="-325755" algn="l" rtl="0">
              <a:lnSpc>
                <a:spcPct val="115000"/>
              </a:lnSpc>
              <a:spcBef>
                <a:spcPts val="0"/>
              </a:spcBef>
              <a:spcAft>
                <a:spcPts val="0"/>
              </a:spcAft>
              <a:buClr>
                <a:srgbClr val="CD1437"/>
              </a:buClr>
              <a:buSzPct val="100000"/>
              <a:buChar char="●"/>
            </a:pPr>
            <a:r>
              <a:rPr lang="en">
                <a:solidFill>
                  <a:srgbClr val="CD1437"/>
                </a:solidFill>
              </a:rPr>
              <a:t>Receive a personal log in</a:t>
            </a:r>
            <a:endParaRPr>
              <a:solidFill>
                <a:srgbClr val="CD1437"/>
              </a:solidFill>
            </a:endParaRPr>
          </a:p>
          <a:p>
            <a:pPr marL="457200" lvl="0" indent="-325755" algn="l" rtl="0">
              <a:lnSpc>
                <a:spcPct val="115000"/>
              </a:lnSpc>
              <a:spcBef>
                <a:spcPts val="0"/>
              </a:spcBef>
              <a:spcAft>
                <a:spcPts val="0"/>
              </a:spcAft>
              <a:buClr>
                <a:srgbClr val="CD1437"/>
              </a:buClr>
              <a:buSzPct val="100000"/>
              <a:buChar char="●"/>
            </a:pPr>
            <a:r>
              <a:rPr lang="en">
                <a:solidFill>
                  <a:srgbClr val="CD1437"/>
                </a:solidFill>
              </a:rPr>
              <a:t>Content delivered by a tutor</a:t>
            </a:r>
            <a:endParaRPr>
              <a:solidFill>
                <a:srgbClr val="CD1437"/>
              </a:solidFill>
            </a:endParaRPr>
          </a:p>
          <a:p>
            <a:pPr marL="457200" lvl="0" indent="-325755" algn="l" rtl="0">
              <a:lnSpc>
                <a:spcPct val="115000"/>
              </a:lnSpc>
              <a:spcBef>
                <a:spcPts val="0"/>
              </a:spcBef>
              <a:spcAft>
                <a:spcPts val="0"/>
              </a:spcAft>
              <a:buClr>
                <a:srgbClr val="CD1437"/>
              </a:buClr>
              <a:buSzPct val="100000"/>
              <a:buChar char="●"/>
            </a:pPr>
            <a:r>
              <a:rPr lang="en">
                <a:solidFill>
                  <a:srgbClr val="CD1437"/>
                </a:solidFill>
              </a:rPr>
              <a:t>Complete tasks and assessments directly through the platform.</a:t>
            </a:r>
            <a:endParaRPr>
              <a:solidFill>
                <a:srgbClr val="CD1437"/>
              </a:solidFill>
            </a:endParaRPr>
          </a:p>
          <a:p>
            <a:pPr marL="0" lvl="0" indent="0" algn="l" rtl="0">
              <a:lnSpc>
                <a:spcPct val="115000"/>
              </a:lnSpc>
              <a:spcBef>
                <a:spcPts val="1200"/>
              </a:spcBef>
              <a:spcAft>
                <a:spcPts val="1200"/>
              </a:spcAft>
              <a:buSzPct val="100000"/>
              <a:buNone/>
            </a:pPr>
            <a:endParaRPr>
              <a:solidFill>
                <a:srgbClr val="006CB4"/>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pic>
        <p:nvPicPr>
          <p:cNvPr id="184" name="Google Shape;184;p28"/>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185" name="Google Shape;185;p28"/>
          <p:cNvSpPr txBox="1">
            <a:spLocks noGrp="1"/>
          </p:cNvSpPr>
          <p:nvPr>
            <p:ph type="title"/>
          </p:nvPr>
        </p:nvSpPr>
        <p:spPr>
          <a:xfrm>
            <a:off x="311700" y="181550"/>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solidFill>
                  <a:srgbClr val="000C2C"/>
                </a:solidFill>
              </a:rPr>
              <a:t>Additional Support &amp; Progression</a:t>
            </a:r>
            <a:endParaRPr>
              <a:solidFill>
                <a:srgbClr val="000C2C"/>
              </a:solidFill>
            </a:endParaRPr>
          </a:p>
        </p:txBody>
      </p:sp>
      <p:sp>
        <p:nvSpPr>
          <p:cNvPr id="186" name="Google Shape;186;p28"/>
          <p:cNvSpPr/>
          <p:nvPr/>
        </p:nvSpPr>
        <p:spPr>
          <a:xfrm>
            <a:off x="199300" y="754250"/>
            <a:ext cx="8633100" cy="2932500"/>
          </a:xfrm>
          <a:prstGeom prst="rect">
            <a:avLst/>
          </a:prstGeom>
          <a:noFill/>
          <a:ln>
            <a:noFill/>
          </a:ln>
        </p:spPr>
        <p:txBody>
          <a:bodyPr spcFirstLastPara="1" wrap="square" lIns="91425" tIns="45700" rIns="91425" bIns="45700" anchor="t" anchorCtr="0">
            <a:noAutofit/>
          </a:bodyPr>
          <a:lstStyle/>
          <a:p>
            <a:pPr marL="914400" marR="0" lvl="1" indent="-342900" algn="l" rtl="0">
              <a:lnSpc>
                <a:spcPct val="100000"/>
              </a:lnSpc>
              <a:spcBef>
                <a:spcPts val="0"/>
              </a:spcBef>
              <a:spcAft>
                <a:spcPts val="0"/>
              </a:spcAft>
              <a:buClr>
                <a:srgbClr val="006CB4"/>
              </a:buClr>
              <a:buSzPts val="1800"/>
              <a:buFont typeface="Avenir"/>
              <a:buChar char="•"/>
            </a:pPr>
            <a:r>
              <a:rPr lang="en" sz="1800" b="1">
                <a:solidFill>
                  <a:srgbClr val="006CB4"/>
                </a:solidFill>
                <a:latin typeface="Avenir"/>
                <a:ea typeface="Avenir"/>
                <a:cs typeface="Avenir"/>
                <a:sym typeface="Avenir"/>
              </a:rPr>
              <a:t>Bursary applications supported by VLUK.  (Please note bursaries cannot be guaranteed, they are intended to be a contribution towards costs, not to cover all costs associated with attending the course.)</a:t>
            </a:r>
            <a:endParaRPr sz="1800" b="1">
              <a:solidFill>
                <a:srgbClr val="006CB4"/>
              </a:solidFill>
              <a:latin typeface="Avenir"/>
              <a:ea typeface="Avenir"/>
              <a:cs typeface="Avenir"/>
              <a:sym typeface="Avenir"/>
            </a:endParaRPr>
          </a:p>
          <a:p>
            <a:pPr marL="914400" marR="0" lvl="0" indent="0" algn="l" rtl="0">
              <a:lnSpc>
                <a:spcPct val="100000"/>
              </a:lnSpc>
              <a:spcBef>
                <a:spcPts val="0"/>
              </a:spcBef>
              <a:spcAft>
                <a:spcPts val="0"/>
              </a:spcAft>
              <a:buNone/>
            </a:pPr>
            <a:endParaRPr sz="1100" b="1">
              <a:solidFill>
                <a:srgbClr val="006CB4"/>
              </a:solidFill>
              <a:latin typeface="Avenir"/>
              <a:ea typeface="Avenir"/>
              <a:cs typeface="Avenir"/>
              <a:sym typeface="Avenir"/>
            </a:endParaRPr>
          </a:p>
          <a:p>
            <a:pPr marL="914400" marR="0" lvl="1" indent="-342900" algn="l" rtl="0">
              <a:lnSpc>
                <a:spcPct val="100000"/>
              </a:lnSpc>
              <a:spcBef>
                <a:spcPts val="0"/>
              </a:spcBef>
              <a:spcAft>
                <a:spcPts val="0"/>
              </a:spcAft>
              <a:buClr>
                <a:srgbClr val="006CB4"/>
              </a:buClr>
              <a:buSzPts val="1800"/>
              <a:buFont typeface="Avenir"/>
              <a:buChar char="•"/>
            </a:pPr>
            <a:r>
              <a:rPr lang="en" sz="1800" b="1">
                <a:solidFill>
                  <a:srgbClr val="006CB4"/>
                </a:solidFill>
                <a:latin typeface="Avenir"/>
                <a:ea typeface="Avenir"/>
                <a:cs typeface="Avenir"/>
                <a:sym typeface="Avenir"/>
              </a:rPr>
              <a:t>University applications - information about the UCAS journey and support with personal statements provided through the VLUK e-learning platform and The Quadrant. </a:t>
            </a:r>
            <a:endParaRPr sz="1200" b="1">
              <a:solidFill>
                <a:srgbClr val="006CB4"/>
              </a:solidFill>
              <a:latin typeface="Avenir"/>
              <a:ea typeface="Avenir"/>
              <a:cs typeface="Avenir"/>
              <a:sym typeface="Avenir"/>
            </a:endParaRPr>
          </a:p>
          <a:p>
            <a:pPr marL="914400" marR="0" lvl="0" indent="0" algn="l" rtl="0">
              <a:lnSpc>
                <a:spcPct val="100000"/>
              </a:lnSpc>
              <a:spcBef>
                <a:spcPts val="0"/>
              </a:spcBef>
              <a:spcAft>
                <a:spcPts val="0"/>
              </a:spcAft>
              <a:buNone/>
            </a:pPr>
            <a:r>
              <a:rPr lang="en" sz="1800" b="1">
                <a:solidFill>
                  <a:srgbClr val="006CB4"/>
                </a:solidFill>
                <a:latin typeface="Avenir"/>
                <a:ea typeface="Avenir"/>
                <a:cs typeface="Avenir"/>
                <a:sym typeface="Avenir"/>
              </a:rPr>
              <a:t> </a:t>
            </a:r>
            <a:endParaRPr sz="1800" b="1">
              <a:solidFill>
                <a:srgbClr val="006CB4"/>
              </a:solidFill>
              <a:latin typeface="Avenir"/>
              <a:ea typeface="Avenir"/>
              <a:cs typeface="Avenir"/>
              <a:sym typeface="Avenir"/>
            </a:endParaRPr>
          </a:p>
          <a:p>
            <a:pPr marL="914400" marR="0" lvl="1" indent="-342900" algn="l" rtl="0">
              <a:lnSpc>
                <a:spcPct val="100000"/>
              </a:lnSpc>
              <a:spcBef>
                <a:spcPts val="0"/>
              </a:spcBef>
              <a:spcAft>
                <a:spcPts val="0"/>
              </a:spcAft>
              <a:buClr>
                <a:srgbClr val="006CB4"/>
              </a:buClr>
              <a:buSzPts val="1800"/>
              <a:buFont typeface="Avenir"/>
              <a:buChar char="•"/>
            </a:pPr>
            <a:r>
              <a:rPr lang="en" sz="1800" b="1">
                <a:solidFill>
                  <a:srgbClr val="006CB4"/>
                </a:solidFill>
                <a:latin typeface="Avenir"/>
                <a:ea typeface="Avenir"/>
                <a:cs typeface="Avenir"/>
                <a:sym typeface="Avenir"/>
              </a:rPr>
              <a:t>Other IAG (Information Advice &amp; Guidance)</a:t>
            </a:r>
            <a:endParaRPr sz="1200" b="1">
              <a:solidFill>
                <a:srgbClr val="006CB4"/>
              </a:solidFill>
              <a:latin typeface="Avenir"/>
              <a:ea typeface="Avenir"/>
              <a:cs typeface="Avenir"/>
              <a:sym typeface="Avenir"/>
            </a:endParaRPr>
          </a:p>
          <a:p>
            <a:pPr marL="914400" marR="0" lvl="0" indent="0" algn="l" rtl="0">
              <a:lnSpc>
                <a:spcPct val="100000"/>
              </a:lnSpc>
              <a:spcBef>
                <a:spcPts val="0"/>
              </a:spcBef>
              <a:spcAft>
                <a:spcPts val="0"/>
              </a:spcAft>
              <a:buNone/>
            </a:pPr>
            <a:endParaRPr sz="1200" b="1">
              <a:solidFill>
                <a:srgbClr val="006CB4"/>
              </a:solidFill>
              <a:latin typeface="Avenir"/>
              <a:ea typeface="Avenir"/>
              <a:cs typeface="Avenir"/>
              <a:sym typeface="Avenir"/>
            </a:endParaRPr>
          </a:p>
          <a:p>
            <a:pPr marL="914400" marR="0" lvl="1" indent="-342900" algn="l" rtl="0">
              <a:lnSpc>
                <a:spcPct val="100000"/>
              </a:lnSpc>
              <a:spcBef>
                <a:spcPts val="0"/>
              </a:spcBef>
              <a:spcAft>
                <a:spcPts val="0"/>
              </a:spcAft>
              <a:buClr>
                <a:srgbClr val="006CB4"/>
              </a:buClr>
              <a:buSzPts val="1800"/>
              <a:buFont typeface="Avenir"/>
              <a:buChar char="•"/>
            </a:pPr>
            <a:r>
              <a:rPr lang="en" sz="1800" b="1">
                <a:solidFill>
                  <a:srgbClr val="006CB4"/>
                </a:solidFill>
                <a:latin typeface="Avenir"/>
                <a:ea typeface="Avenir"/>
                <a:cs typeface="Avenir"/>
                <a:sym typeface="Avenir"/>
              </a:rPr>
              <a:t>Dedicated safeguarding team to support learner wellbeing. </a:t>
            </a:r>
            <a:endParaRPr sz="1800" b="1">
              <a:solidFill>
                <a:srgbClr val="006CB4"/>
              </a:solidFill>
              <a:latin typeface="Avenir"/>
              <a:ea typeface="Avenir"/>
              <a:cs typeface="Avenir"/>
              <a:sym typeface="Avenir"/>
            </a:endParaRPr>
          </a:p>
          <a:p>
            <a:pPr marL="0" marR="0" lvl="0" indent="0" algn="l" rtl="0">
              <a:lnSpc>
                <a:spcPct val="100000"/>
              </a:lnSpc>
              <a:spcBef>
                <a:spcPts val="0"/>
              </a:spcBef>
              <a:spcAft>
                <a:spcPts val="0"/>
              </a:spcAft>
              <a:buNone/>
            </a:pPr>
            <a:endParaRPr sz="1500" b="1">
              <a:solidFill>
                <a:srgbClr val="006CB4"/>
              </a:solidFill>
              <a:latin typeface="Avenir"/>
              <a:ea typeface="Avenir"/>
              <a:cs typeface="Avenir"/>
              <a:sym typeface="Avenir"/>
            </a:endParaRPr>
          </a:p>
        </p:txBody>
      </p:sp>
      <p:pic>
        <p:nvPicPr>
          <p:cNvPr id="187" name="Google Shape;187;p28" descr="http://www.ips-international.com/uploads/Logos/Matrix-QM-RGB.jpg"/>
          <p:cNvPicPr preferRelativeResize="0"/>
          <p:nvPr/>
        </p:nvPicPr>
        <p:blipFill rotWithShape="1">
          <a:blip r:embed="rId4">
            <a:alphaModFix/>
          </a:blip>
          <a:srcRect/>
          <a:stretch/>
        </p:blipFill>
        <p:spPr>
          <a:xfrm>
            <a:off x="3613250" y="3823425"/>
            <a:ext cx="1219376" cy="588225"/>
          </a:xfrm>
          <a:prstGeom prst="rect">
            <a:avLst/>
          </a:prstGeom>
          <a:noFill/>
          <a:ln>
            <a:noFill/>
          </a:ln>
        </p:spPr>
      </p:pic>
      <p:pic>
        <p:nvPicPr>
          <p:cNvPr id="188" name="Google Shape;188;p28" descr="C:\Users\user\Documents\SugarSync Shared Folders\Craig Beecham\Content\IAG\1 - UCAS\Images\ucas_logo.png"/>
          <p:cNvPicPr preferRelativeResize="0"/>
          <p:nvPr/>
        </p:nvPicPr>
        <p:blipFill rotWithShape="1">
          <a:blip r:embed="rId5">
            <a:alphaModFix/>
          </a:blip>
          <a:srcRect/>
          <a:stretch/>
        </p:blipFill>
        <p:spPr>
          <a:xfrm>
            <a:off x="5402600" y="3898637"/>
            <a:ext cx="1375450" cy="437850"/>
          </a:xfrm>
          <a:prstGeom prst="rect">
            <a:avLst/>
          </a:prstGeom>
          <a:noFill/>
          <a:ln>
            <a:noFill/>
          </a:ln>
        </p:spPr>
      </p:pic>
      <p:pic>
        <p:nvPicPr>
          <p:cNvPr id="189" name="Google Shape;189;p28"/>
          <p:cNvPicPr preferRelativeResize="0"/>
          <p:nvPr/>
        </p:nvPicPr>
        <p:blipFill rotWithShape="1">
          <a:blip r:embed="rId6">
            <a:alphaModFix/>
          </a:blip>
          <a:srcRect/>
          <a:stretch/>
        </p:blipFill>
        <p:spPr>
          <a:xfrm>
            <a:off x="2307776" y="3686765"/>
            <a:ext cx="859900" cy="86155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pic>
        <p:nvPicPr>
          <p:cNvPr id="194" name="Google Shape;194;p29"/>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195" name="Google Shape;195;p29"/>
          <p:cNvSpPr txBox="1">
            <a:spLocks noGrp="1"/>
          </p:cNvSpPr>
          <p:nvPr>
            <p:ph type="title"/>
          </p:nvPr>
        </p:nvSpPr>
        <p:spPr>
          <a:xfrm>
            <a:off x="311700" y="265600"/>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solidFill>
                  <a:srgbClr val="000C2C"/>
                </a:solidFill>
              </a:rPr>
              <a:t>Alumni</a:t>
            </a:r>
            <a:endParaRPr>
              <a:solidFill>
                <a:srgbClr val="000C2C"/>
              </a:solidFill>
            </a:endParaRPr>
          </a:p>
        </p:txBody>
      </p:sp>
      <p:sp>
        <p:nvSpPr>
          <p:cNvPr id="196" name="Google Shape;196;p29"/>
          <p:cNvSpPr txBox="1">
            <a:spLocks noGrp="1"/>
          </p:cNvSpPr>
          <p:nvPr>
            <p:ph type="body" idx="1"/>
          </p:nvPr>
        </p:nvSpPr>
        <p:spPr>
          <a:xfrm>
            <a:off x="284950" y="959400"/>
            <a:ext cx="8412000" cy="3055800"/>
          </a:xfrm>
          <a:prstGeom prst="rect">
            <a:avLst/>
          </a:prstGeom>
          <a:noFill/>
          <a:ln>
            <a:noFill/>
          </a:ln>
        </p:spPr>
        <p:txBody>
          <a:bodyPr spcFirstLastPara="1" wrap="square" lIns="91425" tIns="91425" rIns="91425" bIns="91425" anchor="t" anchorCtr="0">
            <a:noAutofit/>
          </a:bodyPr>
          <a:lstStyle/>
          <a:p>
            <a:pPr marL="0" lvl="0" indent="0" algn="l" rtl="0">
              <a:lnSpc>
                <a:spcPct val="95000"/>
              </a:lnSpc>
              <a:spcBef>
                <a:spcPts val="0"/>
              </a:spcBef>
              <a:spcAft>
                <a:spcPts val="0"/>
              </a:spcAft>
              <a:buNone/>
            </a:pPr>
            <a:r>
              <a:rPr lang="en-GB" sz="1865" dirty="0">
                <a:solidFill>
                  <a:schemeClr val="tx1"/>
                </a:solidFill>
              </a:rPr>
              <a:t>Warren Clarke</a:t>
            </a:r>
            <a:r>
              <a:rPr lang="en-GB" sz="1865" dirty="0">
                <a:solidFill>
                  <a:srgbClr val="006CB4"/>
                </a:solidFill>
              </a:rPr>
              <a:t> – Buxton FC. </a:t>
            </a:r>
            <a:r>
              <a:rPr lang="en-GB" sz="1865" dirty="0" err="1">
                <a:solidFill>
                  <a:srgbClr val="FF0000"/>
                </a:solidFill>
              </a:rPr>
              <a:t>Qualitas</a:t>
            </a:r>
            <a:r>
              <a:rPr lang="en-GB" sz="1865" dirty="0">
                <a:solidFill>
                  <a:srgbClr val="FF0000"/>
                </a:solidFill>
              </a:rPr>
              <a:t> Coach</a:t>
            </a:r>
          </a:p>
          <a:p>
            <a:pPr marL="0" lvl="0" indent="0" algn="l" rtl="0">
              <a:lnSpc>
                <a:spcPct val="95000"/>
              </a:lnSpc>
              <a:spcBef>
                <a:spcPts val="0"/>
              </a:spcBef>
              <a:spcAft>
                <a:spcPts val="0"/>
              </a:spcAft>
              <a:buNone/>
            </a:pPr>
            <a:r>
              <a:rPr lang="en-GB" sz="1865" dirty="0">
                <a:solidFill>
                  <a:schemeClr val="tx1"/>
                </a:solidFill>
              </a:rPr>
              <a:t>Keenan Ferguson</a:t>
            </a:r>
            <a:r>
              <a:rPr lang="en-GB" sz="1865" dirty="0">
                <a:solidFill>
                  <a:srgbClr val="006CB4"/>
                </a:solidFill>
              </a:rPr>
              <a:t> – Boston United. </a:t>
            </a:r>
            <a:r>
              <a:rPr lang="en-GB" sz="1865" dirty="0" err="1">
                <a:solidFill>
                  <a:srgbClr val="FF0000"/>
                </a:solidFill>
              </a:rPr>
              <a:t>Qualitas</a:t>
            </a:r>
            <a:r>
              <a:rPr lang="en-GB" sz="1865" dirty="0">
                <a:solidFill>
                  <a:srgbClr val="FF0000"/>
                </a:solidFill>
              </a:rPr>
              <a:t> Coach</a:t>
            </a:r>
          </a:p>
          <a:p>
            <a:pPr marL="0" lvl="0" indent="0" algn="l" rtl="0">
              <a:lnSpc>
                <a:spcPct val="95000"/>
              </a:lnSpc>
              <a:spcBef>
                <a:spcPts val="0"/>
              </a:spcBef>
              <a:spcAft>
                <a:spcPts val="0"/>
              </a:spcAft>
              <a:buNone/>
            </a:pPr>
            <a:r>
              <a:rPr lang="en-GB" sz="1865" dirty="0">
                <a:solidFill>
                  <a:schemeClr val="tx1"/>
                </a:solidFill>
              </a:rPr>
              <a:t>Nathan Modest</a:t>
            </a:r>
            <a:r>
              <a:rPr lang="en-GB" sz="1865" dirty="0">
                <a:solidFill>
                  <a:srgbClr val="006CB4"/>
                </a:solidFill>
              </a:rPr>
              <a:t> – Sheffield FC. </a:t>
            </a:r>
            <a:r>
              <a:rPr lang="en-GB" sz="1865" dirty="0" err="1">
                <a:solidFill>
                  <a:srgbClr val="FF0000"/>
                </a:solidFill>
              </a:rPr>
              <a:t>Qualitas</a:t>
            </a:r>
            <a:r>
              <a:rPr lang="en-GB" sz="1865" dirty="0">
                <a:solidFill>
                  <a:srgbClr val="FF0000"/>
                </a:solidFill>
              </a:rPr>
              <a:t> Community Manager</a:t>
            </a:r>
          </a:p>
          <a:p>
            <a:pPr marL="0" lvl="0" indent="0" algn="l" rtl="0">
              <a:lnSpc>
                <a:spcPct val="95000"/>
              </a:lnSpc>
              <a:spcBef>
                <a:spcPts val="0"/>
              </a:spcBef>
              <a:spcAft>
                <a:spcPts val="0"/>
              </a:spcAft>
              <a:buNone/>
            </a:pPr>
            <a:r>
              <a:rPr lang="en-GB" sz="1865" dirty="0">
                <a:solidFill>
                  <a:schemeClr val="tx1"/>
                </a:solidFill>
              </a:rPr>
              <a:t>Ashley Jackson</a:t>
            </a:r>
            <a:r>
              <a:rPr lang="en-GB" sz="1865" dirty="0">
                <a:solidFill>
                  <a:srgbClr val="006CB4"/>
                </a:solidFill>
              </a:rPr>
              <a:t> – Scarborough Athletic. </a:t>
            </a:r>
            <a:r>
              <a:rPr lang="en-GB" sz="1865" dirty="0" err="1">
                <a:solidFill>
                  <a:srgbClr val="FF0000"/>
                </a:solidFill>
              </a:rPr>
              <a:t>Qualitas</a:t>
            </a:r>
            <a:r>
              <a:rPr lang="en-GB" sz="1865" dirty="0">
                <a:solidFill>
                  <a:srgbClr val="FF0000"/>
                </a:solidFill>
              </a:rPr>
              <a:t> Senior Manager</a:t>
            </a:r>
            <a:endParaRPr sz="1865" dirty="0">
              <a:solidFill>
                <a:srgbClr val="FF0000"/>
              </a:solidFill>
            </a:endParaRPr>
          </a:p>
        </p:txBody>
      </p:sp>
      <p:pic>
        <p:nvPicPr>
          <p:cNvPr id="3" name="Picture 2" descr="Logo&#10;&#10;Description automatically generated">
            <a:extLst>
              <a:ext uri="{FF2B5EF4-FFF2-40B4-BE49-F238E27FC236}">
                <a16:creationId xmlns:a16="http://schemas.microsoft.com/office/drawing/2014/main" id="{496F1DD6-2D35-B40A-18B2-A690B553497D}"/>
              </a:ext>
            </a:extLst>
          </p:cNvPr>
          <p:cNvPicPr>
            <a:picLocks noChangeAspect="1"/>
          </p:cNvPicPr>
          <p:nvPr/>
        </p:nvPicPr>
        <p:blipFill>
          <a:blip r:embed="rId4"/>
          <a:stretch>
            <a:fillRect/>
          </a:stretch>
        </p:blipFill>
        <p:spPr>
          <a:xfrm>
            <a:off x="106326" y="2838892"/>
            <a:ext cx="1977655" cy="1786271"/>
          </a:xfrm>
          <a:prstGeom prst="rect">
            <a:avLst/>
          </a:prstGeom>
        </p:spPr>
      </p:pic>
      <p:pic>
        <p:nvPicPr>
          <p:cNvPr id="4" name="Picture 4">
            <a:extLst>
              <a:ext uri="{FF2B5EF4-FFF2-40B4-BE49-F238E27FC236}">
                <a16:creationId xmlns:a16="http://schemas.microsoft.com/office/drawing/2014/main" id="{B22540CB-B2D9-8DAB-BD36-F68155CEF204}"/>
              </a:ext>
            </a:extLst>
          </p:cNvPr>
          <p:cNvPicPr>
            <a:picLocks noChangeAspect="1"/>
          </p:cNvPicPr>
          <p:nvPr/>
        </p:nvPicPr>
        <p:blipFill>
          <a:blip r:embed="rId5"/>
          <a:stretch>
            <a:fillRect/>
          </a:stretch>
        </p:blipFill>
        <p:spPr>
          <a:xfrm>
            <a:off x="2083981" y="2728644"/>
            <a:ext cx="2155193" cy="1455456"/>
          </a:xfrm>
          <a:prstGeom prst="rect">
            <a:avLst/>
          </a:prstGeom>
        </p:spPr>
      </p:pic>
      <p:pic>
        <p:nvPicPr>
          <p:cNvPr id="5" name="Picture 5">
            <a:extLst>
              <a:ext uri="{FF2B5EF4-FFF2-40B4-BE49-F238E27FC236}">
                <a16:creationId xmlns:a16="http://schemas.microsoft.com/office/drawing/2014/main" id="{3787BBEB-F8FD-0DC1-6C32-462CCED2FB24}"/>
              </a:ext>
            </a:extLst>
          </p:cNvPr>
          <p:cNvPicPr>
            <a:picLocks noChangeAspect="1"/>
          </p:cNvPicPr>
          <p:nvPr/>
        </p:nvPicPr>
        <p:blipFill>
          <a:blip r:embed="rId6"/>
          <a:stretch>
            <a:fillRect/>
          </a:stretch>
        </p:blipFill>
        <p:spPr>
          <a:xfrm>
            <a:off x="7386769" y="131021"/>
            <a:ext cx="1621881" cy="1926611"/>
          </a:xfrm>
          <a:prstGeom prst="rect">
            <a:avLst/>
          </a:prstGeom>
        </p:spPr>
      </p:pic>
      <p:pic>
        <p:nvPicPr>
          <p:cNvPr id="6" name="Picture 6">
            <a:extLst>
              <a:ext uri="{FF2B5EF4-FFF2-40B4-BE49-F238E27FC236}">
                <a16:creationId xmlns:a16="http://schemas.microsoft.com/office/drawing/2014/main" id="{13417B7A-DE67-E0B9-F5BD-34F9925859A9}"/>
              </a:ext>
            </a:extLst>
          </p:cNvPr>
          <p:cNvPicPr>
            <a:picLocks noChangeAspect="1"/>
          </p:cNvPicPr>
          <p:nvPr/>
        </p:nvPicPr>
        <p:blipFill>
          <a:blip r:embed="rId7"/>
          <a:stretch>
            <a:fillRect/>
          </a:stretch>
        </p:blipFill>
        <p:spPr>
          <a:xfrm>
            <a:off x="7366000" y="2329235"/>
            <a:ext cx="1671674" cy="1948158"/>
          </a:xfrm>
          <a:prstGeom prst="rect">
            <a:avLst/>
          </a:prstGeom>
        </p:spPr>
      </p:pic>
      <p:pic>
        <p:nvPicPr>
          <p:cNvPr id="7" name="Picture 7">
            <a:extLst>
              <a:ext uri="{FF2B5EF4-FFF2-40B4-BE49-F238E27FC236}">
                <a16:creationId xmlns:a16="http://schemas.microsoft.com/office/drawing/2014/main" id="{86313F56-72CD-591D-E8C5-12BE471B099F}"/>
              </a:ext>
            </a:extLst>
          </p:cNvPr>
          <p:cNvPicPr>
            <a:picLocks noChangeAspect="1"/>
          </p:cNvPicPr>
          <p:nvPr/>
        </p:nvPicPr>
        <p:blipFill>
          <a:blip r:embed="rId8"/>
          <a:stretch>
            <a:fillRect/>
          </a:stretch>
        </p:blipFill>
        <p:spPr>
          <a:xfrm>
            <a:off x="4902702" y="2397480"/>
            <a:ext cx="1891797" cy="1889323"/>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61" name="Google Shape;61;p14"/>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62" name="Google Shape;62;p14"/>
          <p:cNvSpPr txBox="1">
            <a:spLocks noGrp="1"/>
          </p:cNvSpPr>
          <p:nvPr>
            <p:ph type="body" idx="1"/>
          </p:nvPr>
        </p:nvSpPr>
        <p:spPr>
          <a:xfrm>
            <a:off x="311700" y="1087750"/>
            <a:ext cx="5814300" cy="3481200"/>
          </a:xfrm>
          <a:prstGeom prst="rect">
            <a:avLst/>
          </a:prstGeom>
          <a:noFill/>
          <a:ln>
            <a:noFill/>
          </a:ln>
        </p:spPr>
        <p:txBody>
          <a:bodyPr spcFirstLastPara="1" wrap="square" lIns="91425" tIns="91425" rIns="91425" bIns="91425" anchor="t" anchorCtr="0">
            <a:normAutofit fontScale="40000" lnSpcReduction="20000"/>
          </a:bodyPr>
          <a:lstStyle/>
          <a:p>
            <a:pPr marL="457200" lvl="0" indent="-342900" algn="l" rtl="0">
              <a:lnSpc>
                <a:spcPct val="115000"/>
              </a:lnSpc>
              <a:spcBef>
                <a:spcPts val="1200"/>
              </a:spcBef>
              <a:spcAft>
                <a:spcPts val="0"/>
              </a:spcAft>
              <a:buClr>
                <a:srgbClr val="006CB4"/>
              </a:buClr>
              <a:buSzPts val="1800"/>
              <a:buChar char="●"/>
            </a:pPr>
            <a:r>
              <a:rPr lang="en-GB" sz="4200" b="1">
                <a:solidFill>
                  <a:srgbClr val="8B295A"/>
                </a:solidFill>
              </a:rPr>
              <a:t>UEFA qualified </a:t>
            </a:r>
            <a:r>
              <a:rPr lang="en-GB" sz="4200" b="1" dirty="0">
                <a:solidFill>
                  <a:srgbClr val="8B295A"/>
                </a:solidFill>
              </a:rPr>
              <a:t>coaches, worked/played in a academy and professional football environment.</a:t>
            </a:r>
          </a:p>
          <a:p>
            <a:pPr marL="457200" lvl="0" indent="-342900" algn="l" rtl="0">
              <a:lnSpc>
                <a:spcPct val="115000"/>
              </a:lnSpc>
              <a:spcBef>
                <a:spcPts val="1200"/>
              </a:spcBef>
              <a:spcAft>
                <a:spcPts val="0"/>
              </a:spcAft>
              <a:buClr>
                <a:srgbClr val="006CB4"/>
              </a:buClr>
              <a:buSzPts val="1800"/>
              <a:buChar char="●"/>
            </a:pPr>
            <a:r>
              <a:rPr lang="en-GB" sz="4200" b="1">
                <a:solidFill>
                  <a:srgbClr val="8B295A"/>
                </a:solidFill>
              </a:rPr>
              <a:t>Category 2 &amp; 3 </a:t>
            </a:r>
            <a:r>
              <a:rPr lang="en-GB" sz="4200" b="1" dirty="0">
                <a:solidFill>
                  <a:srgbClr val="8B295A"/>
                </a:solidFill>
              </a:rPr>
              <a:t>academy football modules and IDP’s.</a:t>
            </a:r>
          </a:p>
          <a:p>
            <a:pPr marL="457200" lvl="0" indent="-342900" algn="l" rtl="0">
              <a:lnSpc>
                <a:spcPct val="115000"/>
              </a:lnSpc>
              <a:spcBef>
                <a:spcPts val="1200"/>
              </a:spcBef>
              <a:spcAft>
                <a:spcPts val="0"/>
              </a:spcAft>
              <a:buClr>
                <a:srgbClr val="006CB4"/>
              </a:buClr>
              <a:buSzPts val="1800"/>
              <a:buChar char="●"/>
            </a:pPr>
            <a:r>
              <a:rPr lang="en-GB" sz="4200" b="1" dirty="0">
                <a:solidFill>
                  <a:srgbClr val="8B295A"/>
                </a:solidFill>
              </a:rPr>
              <a:t>Access to coaching qualifications.</a:t>
            </a:r>
          </a:p>
          <a:p>
            <a:pPr marL="457200" lvl="0" indent="-342900" algn="l" rtl="0">
              <a:lnSpc>
                <a:spcPct val="115000"/>
              </a:lnSpc>
              <a:spcBef>
                <a:spcPts val="1200"/>
              </a:spcBef>
              <a:spcAft>
                <a:spcPts val="0"/>
              </a:spcAft>
              <a:buClr>
                <a:srgbClr val="006CB4"/>
              </a:buClr>
              <a:buSzPts val="1800"/>
              <a:buChar char="●"/>
            </a:pPr>
            <a:r>
              <a:rPr lang="en-GB" sz="4200" b="1" dirty="0">
                <a:solidFill>
                  <a:srgbClr val="8B295A"/>
                </a:solidFill>
              </a:rPr>
              <a:t>ENRICHMENT, LEADERSHIP and EMPLOYMENT opportunities. </a:t>
            </a:r>
          </a:p>
          <a:p>
            <a:pPr marL="457200" lvl="0" indent="-342900" algn="l" rtl="0">
              <a:lnSpc>
                <a:spcPct val="115000"/>
              </a:lnSpc>
              <a:spcBef>
                <a:spcPts val="1200"/>
              </a:spcBef>
              <a:spcAft>
                <a:spcPts val="0"/>
              </a:spcAft>
              <a:buClr>
                <a:srgbClr val="006CB4"/>
              </a:buClr>
              <a:buSzPts val="1800"/>
              <a:buChar char="●"/>
            </a:pPr>
            <a:r>
              <a:rPr lang="en-GB" sz="4200" b="1" dirty="0">
                <a:solidFill>
                  <a:srgbClr val="8B295A"/>
                </a:solidFill>
              </a:rPr>
              <a:t>Clear pathways – Non league/America. Higher Education. Full time employment.</a:t>
            </a:r>
            <a:endParaRPr sz="4200" b="1" dirty="0">
              <a:solidFill>
                <a:srgbClr val="8B295A"/>
              </a:solidFill>
            </a:endParaRPr>
          </a:p>
          <a:p>
            <a:pPr marL="0" lvl="0" indent="0" algn="l" rtl="0">
              <a:lnSpc>
                <a:spcPct val="115000"/>
              </a:lnSpc>
              <a:spcBef>
                <a:spcPts val="1200"/>
              </a:spcBef>
              <a:spcAft>
                <a:spcPts val="1200"/>
              </a:spcAft>
              <a:buSzPts val="1800"/>
              <a:buNone/>
            </a:pPr>
            <a:endParaRPr dirty="0">
              <a:solidFill>
                <a:srgbClr val="006CB4"/>
              </a:solidFill>
            </a:endParaRPr>
          </a:p>
        </p:txBody>
      </p:sp>
      <p:sp>
        <p:nvSpPr>
          <p:cNvPr id="63" name="Google Shape;63;p1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GB" dirty="0">
                <a:solidFill>
                  <a:srgbClr val="000C2C"/>
                </a:solidFill>
              </a:rPr>
              <a:t>Why </a:t>
            </a:r>
            <a:r>
              <a:rPr lang="en" dirty="0" err="1">
                <a:solidFill>
                  <a:srgbClr val="000C2C"/>
                </a:solidFill>
              </a:rPr>
              <a:t>Qualitas</a:t>
            </a:r>
            <a:r>
              <a:rPr lang="en-GB" dirty="0">
                <a:solidFill>
                  <a:srgbClr val="000C2C"/>
                </a:solidFill>
              </a:rPr>
              <a:t> Sport Academy?</a:t>
            </a:r>
            <a:endParaRPr dirty="0">
              <a:solidFill>
                <a:srgbClr val="000C2C"/>
              </a:solidFill>
            </a:endParaRPr>
          </a:p>
        </p:txBody>
      </p:sp>
      <p:pic>
        <p:nvPicPr>
          <p:cNvPr id="3" name="Picture 2" descr="Logo&#10;&#10;Description automatically generated">
            <a:extLst>
              <a:ext uri="{FF2B5EF4-FFF2-40B4-BE49-F238E27FC236}">
                <a16:creationId xmlns:a16="http://schemas.microsoft.com/office/drawing/2014/main" id="{3FA00403-FA3F-6039-A42A-CEBAB80844FA}"/>
              </a:ext>
            </a:extLst>
          </p:cNvPr>
          <p:cNvPicPr>
            <a:picLocks noChangeAspect="1"/>
          </p:cNvPicPr>
          <p:nvPr/>
        </p:nvPicPr>
        <p:blipFill>
          <a:blip r:embed="rId4"/>
          <a:stretch>
            <a:fillRect/>
          </a:stretch>
        </p:blipFill>
        <p:spPr>
          <a:xfrm>
            <a:off x="6126000" y="106326"/>
            <a:ext cx="2837247" cy="2647507"/>
          </a:xfrm>
          <a:prstGeom prst="rect">
            <a:avLst/>
          </a:prstGeom>
        </p:spPr>
      </p:pic>
    </p:spTree>
    <p:extLst>
      <p:ext uri="{BB962C8B-B14F-4D97-AF65-F5344CB8AC3E}">
        <p14:creationId xmlns:p14="http://schemas.microsoft.com/office/powerpoint/2010/main" val="27489954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61" name="Google Shape;61;p14"/>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62" name="Google Shape;62;p14"/>
          <p:cNvSpPr txBox="1">
            <a:spLocks noGrp="1"/>
          </p:cNvSpPr>
          <p:nvPr>
            <p:ph type="body" idx="1"/>
          </p:nvPr>
        </p:nvSpPr>
        <p:spPr>
          <a:xfrm>
            <a:off x="311700" y="1087750"/>
            <a:ext cx="5814300" cy="3481200"/>
          </a:xfrm>
          <a:prstGeom prst="rect">
            <a:avLst/>
          </a:prstGeom>
          <a:noFill/>
          <a:ln>
            <a:noFill/>
          </a:ln>
        </p:spPr>
        <p:txBody>
          <a:bodyPr spcFirstLastPara="1" wrap="square" lIns="91425" tIns="91425" rIns="91425" bIns="91425" anchor="t" anchorCtr="0">
            <a:normAutofit fontScale="25000" lnSpcReduction="20000"/>
          </a:bodyPr>
          <a:lstStyle/>
          <a:p>
            <a:pPr marL="457200" lvl="0" indent="-342900" algn="l" rtl="0">
              <a:lnSpc>
                <a:spcPct val="115000"/>
              </a:lnSpc>
              <a:spcBef>
                <a:spcPts val="1200"/>
              </a:spcBef>
              <a:spcAft>
                <a:spcPts val="0"/>
              </a:spcAft>
              <a:buClr>
                <a:srgbClr val="006CB4"/>
              </a:buClr>
              <a:buSzPts val="1800"/>
              <a:buChar char="●"/>
            </a:pPr>
            <a:r>
              <a:rPr lang="en-GB" sz="4200" b="1" dirty="0">
                <a:solidFill>
                  <a:srgbClr val="8B295A"/>
                </a:solidFill>
              </a:rPr>
              <a:t>The </a:t>
            </a:r>
            <a:r>
              <a:rPr lang="en-GB" sz="4200" b="1" dirty="0" err="1">
                <a:solidFill>
                  <a:srgbClr val="8B295A"/>
                </a:solidFill>
              </a:rPr>
              <a:t>Qualitas</a:t>
            </a:r>
            <a:r>
              <a:rPr lang="en-GB" sz="4200" b="1" dirty="0">
                <a:solidFill>
                  <a:srgbClr val="8B295A"/>
                </a:solidFill>
              </a:rPr>
              <a:t> BTEC Level 3 Extended Diploma in Sport (Football Education Programme) is a two-year course suitable for post-16 male students of all playing abilities who have a keen interest in developing an insight into the sport industry.</a:t>
            </a:r>
          </a:p>
          <a:p>
            <a:pPr marL="457200" lvl="0" indent="-342900" algn="l" rtl="0">
              <a:lnSpc>
                <a:spcPct val="115000"/>
              </a:lnSpc>
              <a:spcBef>
                <a:spcPts val="1200"/>
              </a:spcBef>
              <a:spcAft>
                <a:spcPts val="0"/>
              </a:spcAft>
              <a:buClr>
                <a:srgbClr val="006CB4"/>
              </a:buClr>
              <a:buSzPts val="1800"/>
              <a:buChar char="●"/>
            </a:pPr>
            <a:r>
              <a:rPr lang="en-GB" sz="4200" b="1" dirty="0">
                <a:solidFill>
                  <a:srgbClr val="8B295A"/>
                </a:solidFill>
              </a:rPr>
              <a:t>Based at Graves Leisure students will study in purpose-built classrooms and facilities, creating a perfect learning environment to thrive within.</a:t>
            </a:r>
          </a:p>
          <a:p>
            <a:pPr marL="457200" lvl="0" indent="-342900" algn="l" rtl="0">
              <a:lnSpc>
                <a:spcPct val="115000"/>
              </a:lnSpc>
              <a:spcBef>
                <a:spcPts val="1200"/>
              </a:spcBef>
              <a:spcAft>
                <a:spcPts val="0"/>
              </a:spcAft>
              <a:buClr>
                <a:srgbClr val="006CB4"/>
              </a:buClr>
              <a:buSzPts val="1800"/>
              <a:buChar char="●"/>
            </a:pPr>
            <a:r>
              <a:rPr lang="en-GB" sz="4200" b="1" dirty="0">
                <a:solidFill>
                  <a:srgbClr val="8B295A"/>
                </a:solidFill>
              </a:rPr>
              <a:t>Alongside the academic studies, where 15 sports related units will be covered, students will train and play on a weekly basis, representing </a:t>
            </a:r>
            <a:r>
              <a:rPr lang="en-GB" sz="4200" b="1" dirty="0" err="1">
                <a:solidFill>
                  <a:srgbClr val="8B295A"/>
                </a:solidFill>
              </a:rPr>
              <a:t>Qualitas</a:t>
            </a:r>
            <a:r>
              <a:rPr lang="en-GB" sz="4200" b="1" dirty="0">
                <a:solidFill>
                  <a:srgbClr val="8B295A"/>
                </a:solidFill>
              </a:rPr>
              <a:t> in the Regional College League &amp; against Academy professional clubs in friendly fixtures, aiding the courses uniqueness.</a:t>
            </a:r>
          </a:p>
          <a:p>
            <a:pPr marL="457200" lvl="0" indent="-342900" algn="l" rtl="0">
              <a:lnSpc>
                <a:spcPct val="115000"/>
              </a:lnSpc>
              <a:spcBef>
                <a:spcPts val="1200"/>
              </a:spcBef>
              <a:spcAft>
                <a:spcPts val="0"/>
              </a:spcAft>
              <a:buClr>
                <a:srgbClr val="006CB4"/>
              </a:buClr>
              <a:buSzPts val="1800"/>
              <a:buChar char="●"/>
            </a:pPr>
            <a:r>
              <a:rPr lang="en-GB" sz="4200" b="1" dirty="0" err="1">
                <a:solidFill>
                  <a:srgbClr val="8B295A"/>
                </a:solidFill>
              </a:rPr>
              <a:t>Qualitas</a:t>
            </a:r>
            <a:r>
              <a:rPr lang="en-GB" sz="4200" b="1" dirty="0">
                <a:solidFill>
                  <a:srgbClr val="8B295A"/>
                </a:solidFill>
              </a:rPr>
              <a:t> are passionate about enhancing students’ employability skills, which is why students have access to work experience within </a:t>
            </a:r>
            <a:r>
              <a:rPr lang="en-GB" sz="4200" b="1" dirty="0" err="1">
                <a:solidFill>
                  <a:srgbClr val="8B295A"/>
                </a:solidFill>
              </a:rPr>
              <a:t>Qualitas</a:t>
            </a:r>
            <a:r>
              <a:rPr lang="en-GB" sz="4200" b="1" dirty="0">
                <a:solidFill>
                  <a:srgbClr val="8B295A"/>
                </a:solidFill>
              </a:rPr>
              <a:t>. These opportunities include leadership at over 50 sporting events across 20 different sports, ranging from football and netball to water polo and fencing. Other avenues available to all learners is coaching qualifications (level 1/2)  and ultimately paid work in the PE and sporting industry with </a:t>
            </a:r>
            <a:r>
              <a:rPr lang="en-GB" sz="4200" b="1" dirty="0" err="1">
                <a:solidFill>
                  <a:srgbClr val="8B295A"/>
                </a:solidFill>
              </a:rPr>
              <a:t>Qualitas</a:t>
            </a:r>
            <a:r>
              <a:rPr lang="en-GB" sz="4200" b="1" dirty="0">
                <a:solidFill>
                  <a:srgbClr val="8B295A"/>
                </a:solidFill>
              </a:rPr>
              <a:t>.</a:t>
            </a:r>
            <a:endParaRPr sz="4200" b="1" dirty="0">
              <a:solidFill>
                <a:srgbClr val="8B295A"/>
              </a:solidFill>
            </a:endParaRPr>
          </a:p>
          <a:p>
            <a:pPr marL="0" lvl="0" indent="0" algn="l" rtl="0">
              <a:lnSpc>
                <a:spcPct val="115000"/>
              </a:lnSpc>
              <a:spcBef>
                <a:spcPts val="1200"/>
              </a:spcBef>
              <a:spcAft>
                <a:spcPts val="1200"/>
              </a:spcAft>
              <a:buSzPts val="1800"/>
              <a:buNone/>
            </a:pPr>
            <a:endParaRPr dirty="0">
              <a:solidFill>
                <a:srgbClr val="006CB4"/>
              </a:solidFill>
            </a:endParaRPr>
          </a:p>
        </p:txBody>
      </p:sp>
      <p:sp>
        <p:nvSpPr>
          <p:cNvPr id="63" name="Google Shape;63;p1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dirty="0" err="1">
                <a:solidFill>
                  <a:srgbClr val="000C2C"/>
                </a:solidFill>
              </a:rPr>
              <a:t>Qualitas</a:t>
            </a:r>
            <a:r>
              <a:rPr lang="en-GB" dirty="0">
                <a:solidFill>
                  <a:srgbClr val="000C2C"/>
                </a:solidFill>
              </a:rPr>
              <a:t> Sport Academy</a:t>
            </a:r>
            <a:endParaRPr dirty="0">
              <a:solidFill>
                <a:srgbClr val="000C2C"/>
              </a:solidFill>
            </a:endParaRPr>
          </a:p>
        </p:txBody>
      </p:sp>
      <p:pic>
        <p:nvPicPr>
          <p:cNvPr id="3" name="Picture 2" descr="Logo&#10;&#10;Description automatically generated">
            <a:extLst>
              <a:ext uri="{FF2B5EF4-FFF2-40B4-BE49-F238E27FC236}">
                <a16:creationId xmlns:a16="http://schemas.microsoft.com/office/drawing/2014/main" id="{3FA00403-FA3F-6039-A42A-CEBAB80844FA}"/>
              </a:ext>
            </a:extLst>
          </p:cNvPr>
          <p:cNvPicPr>
            <a:picLocks noChangeAspect="1"/>
          </p:cNvPicPr>
          <p:nvPr/>
        </p:nvPicPr>
        <p:blipFill>
          <a:blip r:embed="rId4"/>
          <a:stretch>
            <a:fillRect/>
          </a:stretch>
        </p:blipFill>
        <p:spPr>
          <a:xfrm>
            <a:off x="6126000" y="106326"/>
            <a:ext cx="2837247" cy="2647507"/>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pic>
        <p:nvPicPr>
          <p:cNvPr id="201" name="Google Shape;201;p30"/>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202" name="Google Shape;202;p30"/>
          <p:cNvSpPr txBox="1">
            <a:spLocks noGrp="1"/>
          </p:cNvSpPr>
          <p:nvPr>
            <p:ph type="title"/>
          </p:nvPr>
        </p:nvSpPr>
        <p:spPr>
          <a:xfrm>
            <a:off x="311700" y="181550"/>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dirty="0">
                <a:solidFill>
                  <a:srgbClr val="000C2C"/>
                </a:solidFill>
              </a:rPr>
              <a:t>What happens next</a:t>
            </a:r>
            <a:r>
              <a:rPr lang="en">
                <a:solidFill>
                  <a:srgbClr val="000C2C"/>
                </a:solidFill>
              </a:rPr>
              <a:t>?</a:t>
            </a:r>
            <a:r>
              <a:rPr lang="en-GB">
                <a:solidFill>
                  <a:srgbClr val="000C2C"/>
                </a:solidFill>
              </a:rPr>
              <a:t> </a:t>
            </a:r>
            <a:r>
              <a:rPr lang="en">
                <a:solidFill>
                  <a:srgbClr val="000C2C"/>
                </a:solidFill>
              </a:rPr>
              <a:t> </a:t>
            </a:r>
            <a:endParaRPr dirty="0">
              <a:solidFill>
                <a:srgbClr val="000C2C"/>
              </a:solidFill>
            </a:endParaRPr>
          </a:p>
        </p:txBody>
      </p:sp>
      <p:pic>
        <p:nvPicPr>
          <p:cNvPr id="203" name="Google Shape;203;p30"/>
          <p:cNvPicPr preferRelativeResize="0"/>
          <p:nvPr/>
        </p:nvPicPr>
        <p:blipFill rotWithShape="1">
          <a:blip r:embed="rId4">
            <a:alphaModFix/>
          </a:blip>
          <a:srcRect/>
          <a:stretch/>
        </p:blipFill>
        <p:spPr>
          <a:xfrm>
            <a:off x="2033975" y="856698"/>
            <a:ext cx="2243675" cy="1497400"/>
          </a:xfrm>
          <a:prstGeom prst="rect">
            <a:avLst/>
          </a:prstGeom>
          <a:noFill/>
          <a:ln w="9525" cap="flat" cmpd="sng">
            <a:solidFill>
              <a:srgbClr val="002060"/>
            </a:solidFill>
            <a:prstDash val="solid"/>
            <a:round/>
            <a:headEnd type="none" w="sm" len="sm"/>
            <a:tailEnd type="none" w="sm" len="sm"/>
          </a:ln>
          <a:effectLst>
            <a:outerShdw sx="1000" sy="1000" algn="ctr" rotWithShape="0">
              <a:srgbClr val="000000"/>
            </a:outerShdw>
          </a:effectLst>
        </p:spPr>
      </p:pic>
      <p:sp>
        <p:nvSpPr>
          <p:cNvPr id="204" name="Google Shape;204;p30"/>
          <p:cNvSpPr/>
          <p:nvPr/>
        </p:nvSpPr>
        <p:spPr>
          <a:xfrm>
            <a:off x="4277640" y="1353404"/>
            <a:ext cx="391800" cy="504000"/>
          </a:xfrm>
          <a:prstGeom prst="rightArrow">
            <a:avLst>
              <a:gd name="adj1" fmla="val 50000"/>
              <a:gd name="adj2" fmla="val 50000"/>
            </a:avLst>
          </a:prstGeom>
          <a:solidFill>
            <a:srgbClr val="B2170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pic>
        <p:nvPicPr>
          <p:cNvPr id="205" name="Google Shape;205;p30"/>
          <p:cNvPicPr preferRelativeResize="0"/>
          <p:nvPr/>
        </p:nvPicPr>
        <p:blipFill rotWithShape="1">
          <a:blip r:embed="rId5">
            <a:alphaModFix/>
          </a:blip>
          <a:srcRect/>
          <a:stretch/>
        </p:blipFill>
        <p:spPr>
          <a:xfrm>
            <a:off x="4669449" y="830675"/>
            <a:ext cx="2324175" cy="1549450"/>
          </a:xfrm>
          <a:prstGeom prst="rect">
            <a:avLst/>
          </a:prstGeom>
          <a:noFill/>
          <a:ln w="9525" cap="flat" cmpd="sng">
            <a:solidFill>
              <a:srgbClr val="002060"/>
            </a:solidFill>
            <a:prstDash val="solid"/>
            <a:round/>
            <a:headEnd type="none" w="sm" len="sm"/>
            <a:tailEnd type="none" w="sm" len="sm"/>
          </a:ln>
          <a:effectLst>
            <a:outerShdw sx="1000" sy="1000" algn="ctr" rotWithShape="0">
              <a:srgbClr val="000000"/>
            </a:outerShdw>
          </a:effectLst>
        </p:spPr>
      </p:pic>
      <p:sp>
        <p:nvSpPr>
          <p:cNvPr id="206" name="Google Shape;206;p30"/>
          <p:cNvSpPr/>
          <p:nvPr/>
        </p:nvSpPr>
        <p:spPr>
          <a:xfrm>
            <a:off x="6993636" y="1310407"/>
            <a:ext cx="1078800" cy="2522700"/>
          </a:xfrm>
          <a:prstGeom prst="curvedLeftArrow">
            <a:avLst>
              <a:gd name="adj1" fmla="val 25000"/>
              <a:gd name="adj2" fmla="val 50000"/>
              <a:gd name="adj3" fmla="val 25000"/>
            </a:avLst>
          </a:prstGeom>
          <a:solidFill>
            <a:srgbClr val="B2170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0000"/>
              </a:solidFill>
              <a:latin typeface="Calibri"/>
              <a:ea typeface="Calibri"/>
              <a:cs typeface="Calibri"/>
              <a:sym typeface="Calibri"/>
            </a:endParaRPr>
          </a:p>
        </p:txBody>
      </p:sp>
      <p:pic>
        <p:nvPicPr>
          <p:cNvPr id="207" name="Google Shape;207;p30"/>
          <p:cNvPicPr preferRelativeResize="0"/>
          <p:nvPr/>
        </p:nvPicPr>
        <p:blipFill rotWithShape="1">
          <a:blip r:embed="rId6">
            <a:alphaModFix/>
          </a:blip>
          <a:srcRect/>
          <a:stretch/>
        </p:blipFill>
        <p:spPr>
          <a:xfrm>
            <a:off x="4669448" y="2662898"/>
            <a:ext cx="2375575" cy="1583703"/>
          </a:xfrm>
          <a:prstGeom prst="rect">
            <a:avLst/>
          </a:prstGeom>
          <a:noFill/>
          <a:ln w="9525" cap="flat" cmpd="sng">
            <a:solidFill>
              <a:srgbClr val="002060"/>
            </a:solidFill>
            <a:prstDash val="solid"/>
            <a:round/>
            <a:headEnd type="none" w="sm" len="sm"/>
            <a:tailEnd type="none" w="sm" len="sm"/>
          </a:ln>
          <a:effectLst>
            <a:outerShdw sx="1000" sy="1000" algn="ctr" rotWithShape="0">
              <a:srgbClr val="000000"/>
            </a:outerShdw>
          </a:effectLst>
        </p:spPr>
      </p:pic>
      <p:sp>
        <p:nvSpPr>
          <p:cNvPr id="208" name="Google Shape;208;p30"/>
          <p:cNvSpPr/>
          <p:nvPr/>
        </p:nvSpPr>
        <p:spPr>
          <a:xfrm rot="10800000">
            <a:off x="4277660" y="3202760"/>
            <a:ext cx="391800" cy="504000"/>
          </a:xfrm>
          <a:prstGeom prst="rightArrow">
            <a:avLst>
              <a:gd name="adj1" fmla="val 50000"/>
              <a:gd name="adj2" fmla="val 50000"/>
            </a:avLst>
          </a:prstGeom>
          <a:solidFill>
            <a:srgbClr val="B2170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pic>
        <p:nvPicPr>
          <p:cNvPr id="209" name="Google Shape;209;p30"/>
          <p:cNvPicPr preferRelativeResize="0"/>
          <p:nvPr/>
        </p:nvPicPr>
        <p:blipFill rotWithShape="1">
          <a:blip r:embed="rId7">
            <a:alphaModFix/>
          </a:blip>
          <a:srcRect/>
          <a:stretch/>
        </p:blipFill>
        <p:spPr>
          <a:xfrm>
            <a:off x="1902075" y="2662899"/>
            <a:ext cx="2375575" cy="1583561"/>
          </a:xfrm>
          <a:prstGeom prst="rect">
            <a:avLst/>
          </a:prstGeom>
          <a:noFill/>
          <a:ln w="9525" cap="flat" cmpd="sng">
            <a:solidFill>
              <a:srgbClr val="002060"/>
            </a:solidFill>
            <a:prstDash val="solid"/>
            <a:round/>
            <a:headEnd type="none" w="sm" len="sm"/>
            <a:tailEnd type="none" w="sm" len="sm"/>
          </a:ln>
          <a:effectLst>
            <a:outerShdw sx="1000" sy="1000" algn="ctr" rotWithShape="0">
              <a:srgbClr val="000000"/>
            </a:outerShdw>
          </a:effectLst>
        </p:spPr>
      </p:pic>
      <p:sp>
        <p:nvSpPr>
          <p:cNvPr id="2" name="TextBox 1">
            <a:extLst>
              <a:ext uri="{FF2B5EF4-FFF2-40B4-BE49-F238E27FC236}">
                <a16:creationId xmlns:a16="http://schemas.microsoft.com/office/drawing/2014/main" id="{7F60D130-8392-D94E-094C-558E5CF24E1F}"/>
              </a:ext>
            </a:extLst>
          </p:cNvPr>
          <p:cNvSpPr txBox="1"/>
          <p:nvPr/>
        </p:nvSpPr>
        <p:spPr>
          <a:xfrm>
            <a:off x="3657600" y="1482725"/>
            <a:ext cx="1828800" cy="1828800"/>
          </a:xfrm>
          <a:prstGeom prst="rect">
            <a:avLst/>
          </a:prstGeom>
          <a:noFill/>
        </p:spPr>
        <p:txBody>
          <a:bodyPr wrap="square" rtlCol="0">
            <a:spAutoFit/>
          </a:bodyPr>
          <a:lstStyle/>
          <a:p>
            <a:pPr algn="l"/>
            <a:endParaRPr lang="en-US" dirty="0"/>
          </a:p>
        </p:txBody>
      </p:sp>
      <p:sp>
        <p:nvSpPr>
          <p:cNvPr id="3" name="TextBox 2">
            <a:extLst>
              <a:ext uri="{FF2B5EF4-FFF2-40B4-BE49-F238E27FC236}">
                <a16:creationId xmlns:a16="http://schemas.microsoft.com/office/drawing/2014/main" id="{BA1661C4-B44B-7983-5CFE-DE49686F1751}"/>
              </a:ext>
            </a:extLst>
          </p:cNvPr>
          <p:cNvSpPr txBox="1"/>
          <p:nvPr/>
        </p:nvSpPr>
        <p:spPr>
          <a:xfrm>
            <a:off x="3657600" y="1482725"/>
            <a:ext cx="1828800" cy="1828800"/>
          </a:xfrm>
          <a:prstGeom prst="rect">
            <a:avLst/>
          </a:prstGeom>
          <a:noFill/>
        </p:spPr>
        <p:txBody>
          <a:bodyPr wrap="square" rtlCol="0">
            <a:spAutoFit/>
          </a:bodyPr>
          <a:lstStyle/>
          <a:p>
            <a:pPr algn="l"/>
            <a:endParaRPr lang="en-US" dirty="0"/>
          </a:p>
        </p:txBody>
      </p:sp>
      <p:sp>
        <p:nvSpPr>
          <p:cNvPr id="4" name="TextBox 3">
            <a:extLst>
              <a:ext uri="{FF2B5EF4-FFF2-40B4-BE49-F238E27FC236}">
                <a16:creationId xmlns:a16="http://schemas.microsoft.com/office/drawing/2014/main" id="{DB9625AB-3015-D508-B747-33C4BC8399BD}"/>
              </a:ext>
            </a:extLst>
          </p:cNvPr>
          <p:cNvSpPr txBox="1"/>
          <p:nvPr/>
        </p:nvSpPr>
        <p:spPr>
          <a:xfrm>
            <a:off x="3657600" y="1657350"/>
            <a:ext cx="1828800" cy="1828800"/>
          </a:xfrm>
          <a:prstGeom prst="rect">
            <a:avLst/>
          </a:prstGeom>
          <a:noFill/>
        </p:spPr>
        <p:txBody>
          <a:bodyPr wrap="square" rtlCol="0">
            <a:spAutoFit/>
          </a:bodyPr>
          <a:lstStyle/>
          <a:p>
            <a:pPr algn="l"/>
            <a:endParaRPr lang="en-US" dirty="0"/>
          </a:p>
        </p:txBody>
      </p:sp>
      <p:sp>
        <p:nvSpPr>
          <p:cNvPr id="6" name="TextBox 5">
            <a:extLst>
              <a:ext uri="{FF2B5EF4-FFF2-40B4-BE49-F238E27FC236}">
                <a16:creationId xmlns:a16="http://schemas.microsoft.com/office/drawing/2014/main" id="{9C2407B8-A9C4-2B28-F017-61AF21FAAF14}"/>
              </a:ext>
            </a:extLst>
          </p:cNvPr>
          <p:cNvSpPr txBox="1"/>
          <p:nvPr/>
        </p:nvSpPr>
        <p:spPr>
          <a:xfrm>
            <a:off x="311700" y="4253790"/>
            <a:ext cx="8588375" cy="307777"/>
          </a:xfrm>
          <a:prstGeom prst="rect">
            <a:avLst/>
          </a:prstGeom>
          <a:noFill/>
        </p:spPr>
        <p:txBody>
          <a:bodyPr wrap="square" rtlCol="0">
            <a:spAutoFit/>
          </a:bodyPr>
          <a:lstStyle/>
          <a:p>
            <a:pPr algn="l"/>
            <a:r>
              <a:rPr lang="en-US" dirty="0">
                <a:hlinkClick r:id="rId8"/>
              </a:rPr>
              <a:t>https://www.sheffieldprogress.co.uk/courses/detail/sport-football-and-education-diploma-level-3-94056</a:t>
            </a: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pic>
        <p:nvPicPr>
          <p:cNvPr id="68" name="Google Shape;68;p15"/>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69" name="Google Shape;69;p15"/>
          <p:cNvSpPr txBox="1">
            <a:spLocks noGrp="1"/>
          </p:cNvSpPr>
          <p:nvPr>
            <p:ph type="title"/>
          </p:nvPr>
        </p:nvSpPr>
        <p:spPr>
          <a:xfrm>
            <a:off x="260425" y="188700"/>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dirty="0">
                <a:solidFill>
                  <a:schemeClr val="accent1">
                    <a:lumMod val="75000"/>
                  </a:schemeClr>
                </a:solidFill>
              </a:rPr>
              <a:t>Study Programme Overview</a:t>
            </a:r>
            <a:endParaRPr dirty="0">
              <a:solidFill>
                <a:schemeClr val="accent1">
                  <a:lumMod val="75000"/>
                </a:schemeClr>
              </a:solidFill>
            </a:endParaRPr>
          </a:p>
        </p:txBody>
      </p:sp>
      <p:sp>
        <p:nvSpPr>
          <p:cNvPr id="70" name="Google Shape;70;p15"/>
          <p:cNvSpPr txBox="1">
            <a:spLocks noGrp="1"/>
          </p:cNvSpPr>
          <p:nvPr>
            <p:ph type="body" idx="1"/>
          </p:nvPr>
        </p:nvSpPr>
        <p:spPr>
          <a:xfrm>
            <a:off x="1912025" y="1121888"/>
            <a:ext cx="1646100" cy="10989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r>
              <a:rPr lang="en" sz="1600">
                <a:solidFill>
                  <a:srgbClr val="CD1437"/>
                </a:solidFill>
              </a:rPr>
              <a:t>Study &amp; Train on vocational Courses</a:t>
            </a:r>
            <a:endParaRPr sz="1600">
              <a:solidFill>
                <a:srgbClr val="006CB4"/>
              </a:solidFill>
            </a:endParaRPr>
          </a:p>
        </p:txBody>
      </p:sp>
      <p:pic>
        <p:nvPicPr>
          <p:cNvPr id="71" name="Google Shape;71;p15"/>
          <p:cNvPicPr preferRelativeResize="0"/>
          <p:nvPr/>
        </p:nvPicPr>
        <p:blipFill rotWithShape="1">
          <a:blip r:embed="rId4">
            <a:alphaModFix/>
          </a:blip>
          <a:srcRect t="4642" b="25117"/>
          <a:stretch/>
        </p:blipFill>
        <p:spPr>
          <a:xfrm>
            <a:off x="260425" y="872750"/>
            <a:ext cx="1516724" cy="1597174"/>
          </a:xfrm>
          <a:prstGeom prst="rect">
            <a:avLst/>
          </a:prstGeom>
          <a:noFill/>
          <a:ln w="9525" cap="flat" cmpd="sng">
            <a:solidFill>
              <a:srgbClr val="002060"/>
            </a:solidFill>
            <a:prstDash val="solid"/>
            <a:round/>
            <a:headEnd type="none" w="sm" len="sm"/>
            <a:tailEnd type="none" w="sm" len="sm"/>
          </a:ln>
        </p:spPr>
      </p:pic>
      <p:sp>
        <p:nvSpPr>
          <p:cNvPr id="74" name="Google Shape;74;p15"/>
          <p:cNvSpPr txBox="1">
            <a:spLocks noGrp="1"/>
          </p:cNvSpPr>
          <p:nvPr>
            <p:ph type="body" idx="1"/>
          </p:nvPr>
        </p:nvSpPr>
        <p:spPr>
          <a:xfrm>
            <a:off x="1912025" y="3018700"/>
            <a:ext cx="1377300" cy="10989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r>
              <a:rPr lang="en" sz="1600">
                <a:solidFill>
                  <a:srgbClr val="CD1437"/>
                </a:solidFill>
              </a:rPr>
              <a:t>Competitive Sports Fixtures</a:t>
            </a:r>
            <a:endParaRPr sz="1600">
              <a:solidFill>
                <a:srgbClr val="006CB4"/>
              </a:solidFill>
            </a:endParaRPr>
          </a:p>
        </p:txBody>
      </p:sp>
      <p:sp>
        <p:nvSpPr>
          <p:cNvPr id="76" name="Google Shape;76;p15"/>
          <p:cNvSpPr txBox="1">
            <a:spLocks noGrp="1"/>
          </p:cNvSpPr>
          <p:nvPr>
            <p:ph type="body" idx="1"/>
          </p:nvPr>
        </p:nvSpPr>
        <p:spPr>
          <a:xfrm>
            <a:off x="5487550" y="1310206"/>
            <a:ext cx="1646100" cy="529500"/>
          </a:xfrm>
          <a:prstGeom prst="rect">
            <a:avLst/>
          </a:prstGeom>
          <a:noFill/>
          <a:ln>
            <a:noFill/>
          </a:ln>
        </p:spPr>
        <p:txBody>
          <a:bodyPr spcFirstLastPara="1" wrap="square" lIns="91425" tIns="91425" rIns="91425" bIns="91425" anchor="t" anchorCtr="0">
            <a:normAutofit fontScale="70000" lnSpcReduction="20000"/>
          </a:bodyPr>
          <a:lstStyle/>
          <a:p>
            <a:pPr marL="0" lvl="0" indent="0" algn="l" rtl="0">
              <a:lnSpc>
                <a:spcPct val="115000"/>
              </a:lnSpc>
              <a:spcBef>
                <a:spcPts val="0"/>
              </a:spcBef>
              <a:spcAft>
                <a:spcPts val="0"/>
              </a:spcAft>
              <a:buSzPct val="112500"/>
              <a:buNone/>
            </a:pPr>
            <a:r>
              <a:rPr lang="en" sz="1600">
                <a:solidFill>
                  <a:srgbClr val="CD1437"/>
                </a:solidFill>
              </a:rPr>
              <a:t>Enrichment and extra curricular activities</a:t>
            </a:r>
            <a:endParaRPr sz="1600">
              <a:solidFill>
                <a:srgbClr val="006CB4"/>
              </a:solidFill>
            </a:endParaRPr>
          </a:p>
        </p:txBody>
      </p:sp>
      <p:sp>
        <p:nvSpPr>
          <p:cNvPr id="77" name="Google Shape;77;p15"/>
          <p:cNvSpPr txBox="1">
            <a:spLocks noGrp="1"/>
          </p:cNvSpPr>
          <p:nvPr>
            <p:ph type="body" idx="1"/>
          </p:nvPr>
        </p:nvSpPr>
        <p:spPr>
          <a:xfrm>
            <a:off x="5487550" y="3008313"/>
            <a:ext cx="1646100" cy="10989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r>
              <a:rPr lang="en" sz="1600">
                <a:solidFill>
                  <a:srgbClr val="CD1437"/>
                </a:solidFill>
              </a:rPr>
              <a:t>Professional club/industry experience</a:t>
            </a:r>
            <a:endParaRPr sz="1600">
              <a:solidFill>
                <a:srgbClr val="006CB4"/>
              </a:solidFill>
            </a:endParaRPr>
          </a:p>
        </p:txBody>
      </p:sp>
      <p:pic>
        <p:nvPicPr>
          <p:cNvPr id="78" name="Google Shape;78;p15"/>
          <p:cNvPicPr preferRelativeResize="0"/>
          <p:nvPr/>
        </p:nvPicPr>
        <p:blipFill rotWithShape="1">
          <a:blip r:embed="rId5">
            <a:alphaModFix/>
          </a:blip>
          <a:srcRect/>
          <a:stretch/>
        </p:blipFill>
        <p:spPr>
          <a:xfrm>
            <a:off x="7133650" y="1025849"/>
            <a:ext cx="1801302" cy="1098208"/>
          </a:xfrm>
          <a:prstGeom prst="rect">
            <a:avLst/>
          </a:prstGeom>
          <a:noFill/>
          <a:ln>
            <a:noFill/>
          </a:ln>
        </p:spPr>
      </p:pic>
      <p:sp>
        <p:nvSpPr>
          <p:cNvPr id="79" name="Google Shape;79;p15"/>
          <p:cNvSpPr txBox="1">
            <a:spLocks noGrp="1"/>
          </p:cNvSpPr>
          <p:nvPr>
            <p:ph type="body" idx="1"/>
          </p:nvPr>
        </p:nvSpPr>
        <p:spPr>
          <a:xfrm>
            <a:off x="7133650" y="2388499"/>
            <a:ext cx="1646100" cy="630300"/>
          </a:xfrm>
          <a:prstGeom prst="rect">
            <a:avLst/>
          </a:prstGeom>
          <a:noFill/>
          <a:ln>
            <a:noFill/>
          </a:ln>
        </p:spPr>
        <p:txBody>
          <a:bodyPr spcFirstLastPara="1" wrap="square" lIns="91425" tIns="91425" rIns="91425" bIns="91425" anchor="t" anchorCtr="0">
            <a:normAutofit fontScale="85000" lnSpcReduction="20000"/>
          </a:bodyPr>
          <a:lstStyle/>
          <a:p>
            <a:pPr marL="0" lvl="0" indent="0" algn="l" rtl="0">
              <a:lnSpc>
                <a:spcPct val="115000"/>
              </a:lnSpc>
              <a:spcBef>
                <a:spcPts val="0"/>
              </a:spcBef>
              <a:spcAft>
                <a:spcPts val="0"/>
              </a:spcAft>
              <a:buSzPct val="100000"/>
              <a:buNone/>
            </a:pPr>
            <a:r>
              <a:rPr lang="en">
                <a:solidFill>
                  <a:srgbClr val="CD1437"/>
                </a:solidFill>
              </a:rPr>
              <a:t>Virtual e-learning platform</a:t>
            </a:r>
            <a:endParaRPr>
              <a:solidFill>
                <a:srgbClr val="006CB4"/>
              </a:solidFill>
            </a:endParaRPr>
          </a:p>
        </p:txBody>
      </p:sp>
      <p:pic>
        <p:nvPicPr>
          <p:cNvPr id="3" name="Picture 2" descr="A group of people on a field&#10;&#10;Description automatically generated with medium confidence">
            <a:extLst>
              <a:ext uri="{FF2B5EF4-FFF2-40B4-BE49-F238E27FC236}">
                <a16:creationId xmlns:a16="http://schemas.microsoft.com/office/drawing/2014/main" id="{470EF7A5-4AAB-69F9-E7A4-D0F0A6B0EA1C}"/>
              </a:ext>
            </a:extLst>
          </p:cNvPr>
          <p:cNvPicPr>
            <a:picLocks noChangeAspect="1"/>
          </p:cNvPicPr>
          <p:nvPr/>
        </p:nvPicPr>
        <p:blipFill>
          <a:blip r:embed="rId6"/>
          <a:stretch>
            <a:fillRect/>
          </a:stretch>
        </p:blipFill>
        <p:spPr>
          <a:xfrm>
            <a:off x="3423249" y="872749"/>
            <a:ext cx="1929426" cy="1597175"/>
          </a:xfrm>
          <a:prstGeom prst="rect">
            <a:avLst/>
          </a:prstGeom>
        </p:spPr>
      </p:pic>
      <p:pic>
        <p:nvPicPr>
          <p:cNvPr id="7" name="Picture 6" descr="A picture containing stadium, building&#10;&#10;Description automatically generated">
            <a:extLst>
              <a:ext uri="{FF2B5EF4-FFF2-40B4-BE49-F238E27FC236}">
                <a16:creationId xmlns:a16="http://schemas.microsoft.com/office/drawing/2014/main" id="{C55C1930-F398-8940-998E-566C3C916EA1}"/>
              </a:ext>
            </a:extLst>
          </p:cNvPr>
          <p:cNvPicPr>
            <a:picLocks noChangeAspect="1"/>
          </p:cNvPicPr>
          <p:nvPr/>
        </p:nvPicPr>
        <p:blipFill>
          <a:blip r:embed="rId7"/>
          <a:stretch>
            <a:fillRect/>
          </a:stretch>
        </p:blipFill>
        <p:spPr>
          <a:xfrm>
            <a:off x="3384072" y="2796424"/>
            <a:ext cx="1968603" cy="1543469"/>
          </a:xfrm>
          <a:prstGeom prst="rect">
            <a:avLst/>
          </a:prstGeom>
        </p:spPr>
      </p:pic>
      <p:pic>
        <p:nvPicPr>
          <p:cNvPr id="9" name="Picture 8" descr="A group of boys in red shirts&#10;&#10;Description automatically generated with medium confidence">
            <a:extLst>
              <a:ext uri="{FF2B5EF4-FFF2-40B4-BE49-F238E27FC236}">
                <a16:creationId xmlns:a16="http://schemas.microsoft.com/office/drawing/2014/main" id="{F6B22B98-19C3-5601-5F5E-1BE6EE85E28C}"/>
              </a:ext>
            </a:extLst>
          </p:cNvPr>
          <p:cNvPicPr>
            <a:picLocks noChangeAspect="1"/>
          </p:cNvPicPr>
          <p:nvPr/>
        </p:nvPicPr>
        <p:blipFill>
          <a:blip r:embed="rId8"/>
          <a:stretch>
            <a:fillRect/>
          </a:stretch>
        </p:blipFill>
        <p:spPr>
          <a:xfrm>
            <a:off x="260426" y="2719062"/>
            <a:ext cx="1516723" cy="1620831"/>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Google Shape;84;p16"/>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85" name="Google Shape;85;p16"/>
          <p:cNvSpPr txBox="1">
            <a:spLocks noGrp="1"/>
          </p:cNvSpPr>
          <p:nvPr>
            <p:ph type="title"/>
          </p:nvPr>
        </p:nvSpPr>
        <p:spPr>
          <a:xfrm>
            <a:off x="311700" y="265600"/>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dirty="0">
                <a:solidFill>
                  <a:schemeClr val="accent1">
                    <a:lumMod val="75000"/>
                  </a:schemeClr>
                </a:solidFill>
              </a:rPr>
              <a:t>The Campus – Qualitas Sports Academy</a:t>
            </a:r>
            <a:endParaRPr dirty="0">
              <a:solidFill>
                <a:schemeClr val="accent1">
                  <a:lumMod val="75000"/>
                </a:schemeClr>
              </a:solidFill>
            </a:endParaRPr>
          </a:p>
        </p:txBody>
      </p:sp>
      <p:sp>
        <p:nvSpPr>
          <p:cNvPr id="86" name="Google Shape;86;p16"/>
          <p:cNvSpPr txBox="1">
            <a:spLocks noGrp="1"/>
          </p:cNvSpPr>
          <p:nvPr>
            <p:ph type="body" idx="1"/>
          </p:nvPr>
        </p:nvSpPr>
        <p:spPr>
          <a:xfrm>
            <a:off x="284950" y="959400"/>
            <a:ext cx="8412000" cy="3055800"/>
          </a:xfrm>
          <a:prstGeom prst="rect">
            <a:avLst/>
          </a:prstGeom>
          <a:noFill/>
          <a:ln>
            <a:noFill/>
          </a:ln>
        </p:spPr>
        <p:txBody>
          <a:bodyPr spcFirstLastPara="1" wrap="square" lIns="91425" tIns="91425" rIns="91425" bIns="91425" anchor="t" anchorCtr="0">
            <a:noAutofit/>
          </a:bodyPr>
          <a:lstStyle/>
          <a:p>
            <a:pPr marL="0" lvl="0" indent="0" algn="l" rtl="0">
              <a:lnSpc>
                <a:spcPct val="95000"/>
              </a:lnSpc>
              <a:spcBef>
                <a:spcPts val="0"/>
              </a:spcBef>
              <a:spcAft>
                <a:spcPts val="0"/>
              </a:spcAft>
              <a:buNone/>
            </a:pPr>
            <a:endParaRPr sz="1865" dirty="0">
              <a:solidFill>
                <a:srgbClr val="CD1437"/>
              </a:solidFill>
            </a:endParaRPr>
          </a:p>
          <a:p>
            <a:pPr marL="0" lvl="0" indent="0" algn="l" rtl="0">
              <a:lnSpc>
                <a:spcPct val="95000"/>
              </a:lnSpc>
              <a:spcBef>
                <a:spcPts val="0"/>
              </a:spcBef>
              <a:spcAft>
                <a:spcPts val="0"/>
              </a:spcAft>
              <a:buNone/>
            </a:pPr>
            <a:endParaRPr sz="1865" dirty="0">
              <a:solidFill>
                <a:srgbClr val="CD1437"/>
              </a:solidFill>
            </a:endParaRPr>
          </a:p>
          <a:p>
            <a:pPr marL="0" lvl="0" indent="0" algn="l" rtl="0">
              <a:lnSpc>
                <a:spcPct val="95000"/>
              </a:lnSpc>
              <a:spcBef>
                <a:spcPts val="0"/>
              </a:spcBef>
              <a:spcAft>
                <a:spcPts val="0"/>
              </a:spcAft>
              <a:buNone/>
            </a:pPr>
            <a:endParaRPr sz="1865" dirty="0">
              <a:solidFill>
                <a:srgbClr val="006CB4"/>
              </a:solidFill>
            </a:endParaRPr>
          </a:p>
        </p:txBody>
      </p:sp>
      <p:pic>
        <p:nvPicPr>
          <p:cNvPr id="3" name="Picture 2" descr="A picture containing floor, scene, ceiling, orange&#10;&#10;Description automatically generated">
            <a:extLst>
              <a:ext uri="{FF2B5EF4-FFF2-40B4-BE49-F238E27FC236}">
                <a16:creationId xmlns:a16="http://schemas.microsoft.com/office/drawing/2014/main" id="{C69CCB47-746B-48AA-A632-B20C7AF1D5E7}"/>
              </a:ext>
            </a:extLst>
          </p:cNvPr>
          <p:cNvPicPr>
            <a:picLocks noChangeAspect="1"/>
          </p:cNvPicPr>
          <p:nvPr/>
        </p:nvPicPr>
        <p:blipFill>
          <a:blip r:embed="rId4"/>
          <a:stretch>
            <a:fillRect/>
          </a:stretch>
        </p:blipFill>
        <p:spPr>
          <a:xfrm>
            <a:off x="447050" y="838300"/>
            <a:ext cx="1966541" cy="1447700"/>
          </a:xfrm>
          <a:prstGeom prst="rect">
            <a:avLst/>
          </a:prstGeom>
        </p:spPr>
      </p:pic>
      <p:pic>
        <p:nvPicPr>
          <p:cNvPr id="5" name="Picture 4" descr="A swimming pool in a building&#10;&#10;Description automatically generated with low confidence">
            <a:extLst>
              <a:ext uri="{FF2B5EF4-FFF2-40B4-BE49-F238E27FC236}">
                <a16:creationId xmlns:a16="http://schemas.microsoft.com/office/drawing/2014/main" id="{2CCC359B-DD07-8D66-D20F-44BD0FFB1F33}"/>
              </a:ext>
            </a:extLst>
          </p:cNvPr>
          <p:cNvPicPr>
            <a:picLocks noChangeAspect="1"/>
          </p:cNvPicPr>
          <p:nvPr/>
        </p:nvPicPr>
        <p:blipFill>
          <a:blip r:embed="rId5"/>
          <a:stretch>
            <a:fillRect/>
          </a:stretch>
        </p:blipFill>
        <p:spPr>
          <a:xfrm>
            <a:off x="3124200" y="838301"/>
            <a:ext cx="2585484" cy="1447699"/>
          </a:xfrm>
          <a:prstGeom prst="rect">
            <a:avLst/>
          </a:prstGeom>
        </p:spPr>
      </p:pic>
      <p:pic>
        <p:nvPicPr>
          <p:cNvPr id="9" name="Picture 8" descr="A football goal on a field&#10;&#10;Description automatically generated with low confidence">
            <a:extLst>
              <a:ext uri="{FF2B5EF4-FFF2-40B4-BE49-F238E27FC236}">
                <a16:creationId xmlns:a16="http://schemas.microsoft.com/office/drawing/2014/main" id="{159F42BE-47EE-1112-F40C-7A16BD0703FD}"/>
              </a:ext>
            </a:extLst>
          </p:cNvPr>
          <p:cNvPicPr>
            <a:picLocks noChangeAspect="1"/>
          </p:cNvPicPr>
          <p:nvPr/>
        </p:nvPicPr>
        <p:blipFill>
          <a:blip r:embed="rId6"/>
          <a:stretch>
            <a:fillRect/>
          </a:stretch>
        </p:blipFill>
        <p:spPr>
          <a:xfrm>
            <a:off x="447050" y="2571750"/>
            <a:ext cx="1966541" cy="1612350"/>
          </a:xfrm>
          <a:prstGeom prst="rect">
            <a:avLst/>
          </a:prstGeom>
        </p:spPr>
      </p:pic>
      <p:pic>
        <p:nvPicPr>
          <p:cNvPr id="11" name="Picture 10" descr="A picture containing grass, sky, outdoor, sport&#10;&#10;Description automatically generated">
            <a:extLst>
              <a:ext uri="{FF2B5EF4-FFF2-40B4-BE49-F238E27FC236}">
                <a16:creationId xmlns:a16="http://schemas.microsoft.com/office/drawing/2014/main" id="{0E399F40-8FBD-4F1A-9D6B-0E8328F9C0C4}"/>
              </a:ext>
            </a:extLst>
          </p:cNvPr>
          <p:cNvPicPr>
            <a:picLocks noChangeAspect="1"/>
          </p:cNvPicPr>
          <p:nvPr/>
        </p:nvPicPr>
        <p:blipFill>
          <a:blip r:embed="rId7"/>
          <a:stretch>
            <a:fillRect/>
          </a:stretch>
        </p:blipFill>
        <p:spPr>
          <a:xfrm>
            <a:off x="3124200" y="2571749"/>
            <a:ext cx="2585484" cy="1612351"/>
          </a:xfrm>
          <a:prstGeom prst="rect">
            <a:avLst/>
          </a:prstGeom>
        </p:spPr>
      </p:pic>
      <p:pic>
        <p:nvPicPr>
          <p:cNvPr id="13" name="Picture 12" descr="A gym with exercise equipment&#10;&#10;Description automatically generated with medium confidence">
            <a:extLst>
              <a:ext uri="{FF2B5EF4-FFF2-40B4-BE49-F238E27FC236}">
                <a16:creationId xmlns:a16="http://schemas.microsoft.com/office/drawing/2014/main" id="{8D3FD86C-6333-7157-3DC2-6BEB4B83DD74}"/>
              </a:ext>
            </a:extLst>
          </p:cNvPr>
          <p:cNvPicPr>
            <a:picLocks noChangeAspect="1"/>
          </p:cNvPicPr>
          <p:nvPr/>
        </p:nvPicPr>
        <p:blipFill>
          <a:blip r:embed="rId8"/>
          <a:stretch>
            <a:fillRect/>
          </a:stretch>
        </p:blipFill>
        <p:spPr>
          <a:xfrm>
            <a:off x="6043859" y="838301"/>
            <a:ext cx="2505075" cy="1447700"/>
          </a:xfrm>
          <a:prstGeom prst="rect">
            <a:avLst/>
          </a:prstGeom>
        </p:spPr>
      </p:pic>
      <p:pic>
        <p:nvPicPr>
          <p:cNvPr id="15" name="Picture 14" descr="A picture containing indoor, wall, ceiling&#10;&#10;Description automatically generated">
            <a:extLst>
              <a:ext uri="{FF2B5EF4-FFF2-40B4-BE49-F238E27FC236}">
                <a16:creationId xmlns:a16="http://schemas.microsoft.com/office/drawing/2014/main" id="{9E26B7D4-391D-3C8F-3A60-09FB19D81348}"/>
              </a:ext>
            </a:extLst>
          </p:cNvPr>
          <p:cNvPicPr>
            <a:picLocks noChangeAspect="1"/>
          </p:cNvPicPr>
          <p:nvPr/>
        </p:nvPicPr>
        <p:blipFill>
          <a:blip r:embed="rId9"/>
          <a:stretch>
            <a:fillRect/>
          </a:stretch>
        </p:blipFill>
        <p:spPr>
          <a:xfrm>
            <a:off x="5963450" y="2571748"/>
            <a:ext cx="2615034" cy="1592701"/>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91" name="Google Shape;91;p17"/>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92" name="Google Shape;92;p17"/>
          <p:cNvSpPr txBox="1">
            <a:spLocks noGrp="1"/>
          </p:cNvSpPr>
          <p:nvPr>
            <p:ph type="title"/>
          </p:nvPr>
        </p:nvSpPr>
        <p:spPr>
          <a:xfrm>
            <a:off x="311700" y="265599"/>
            <a:ext cx="4752425" cy="988525"/>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dirty="0">
                <a:solidFill>
                  <a:srgbClr val="000C2C"/>
                </a:solidFill>
              </a:rPr>
              <a:t>The Team</a:t>
            </a:r>
            <a:r>
              <a:rPr lang="en-GB" dirty="0">
                <a:solidFill>
                  <a:srgbClr val="000C2C"/>
                </a:solidFill>
              </a:rPr>
              <a:t> – Luke </a:t>
            </a:r>
            <a:r>
              <a:rPr lang="en-GB" dirty="0" err="1">
                <a:solidFill>
                  <a:srgbClr val="000C2C"/>
                </a:solidFill>
              </a:rPr>
              <a:t>Ancell</a:t>
            </a:r>
            <a:r>
              <a:rPr lang="en-GB" dirty="0">
                <a:solidFill>
                  <a:srgbClr val="000C2C"/>
                </a:solidFill>
              </a:rPr>
              <a:t> – Education and Enrichment tutor</a:t>
            </a:r>
            <a:endParaRPr dirty="0">
              <a:solidFill>
                <a:srgbClr val="000C2C"/>
              </a:solidFill>
            </a:endParaRPr>
          </a:p>
        </p:txBody>
      </p:sp>
      <p:pic>
        <p:nvPicPr>
          <p:cNvPr id="3" name="Picture 2" descr="Logo&#10;&#10;Description automatically generated">
            <a:extLst>
              <a:ext uri="{FF2B5EF4-FFF2-40B4-BE49-F238E27FC236}">
                <a16:creationId xmlns:a16="http://schemas.microsoft.com/office/drawing/2014/main" id="{BCB727D2-8DB7-24A0-85DC-7FDA98BE04BD}"/>
              </a:ext>
            </a:extLst>
          </p:cNvPr>
          <p:cNvPicPr>
            <a:picLocks noChangeAspect="1"/>
          </p:cNvPicPr>
          <p:nvPr/>
        </p:nvPicPr>
        <p:blipFill>
          <a:blip r:embed="rId4"/>
          <a:stretch>
            <a:fillRect/>
          </a:stretch>
        </p:blipFill>
        <p:spPr>
          <a:xfrm>
            <a:off x="311700" y="3115340"/>
            <a:ext cx="2059360" cy="1602318"/>
          </a:xfrm>
          <a:prstGeom prst="rect">
            <a:avLst/>
          </a:prstGeom>
        </p:spPr>
      </p:pic>
      <p:pic>
        <p:nvPicPr>
          <p:cNvPr id="2" name="Picture 3">
            <a:extLst>
              <a:ext uri="{FF2B5EF4-FFF2-40B4-BE49-F238E27FC236}">
                <a16:creationId xmlns:a16="http://schemas.microsoft.com/office/drawing/2014/main" id="{1CE15A87-2B42-DB84-15EA-48BC3388FA9F}"/>
              </a:ext>
            </a:extLst>
          </p:cNvPr>
          <p:cNvPicPr>
            <a:picLocks noChangeAspect="1"/>
          </p:cNvPicPr>
          <p:nvPr/>
        </p:nvPicPr>
        <p:blipFill>
          <a:blip r:embed="rId5"/>
          <a:stretch>
            <a:fillRect/>
          </a:stretch>
        </p:blipFill>
        <p:spPr>
          <a:xfrm>
            <a:off x="6056238" y="796021"/>
            <a:ext cx="2135262" cy="3164994"/>
          </a:xfrm>
          <a:prstGeom prst="rect">
            <a:avLst/>
          </a:prstGeom>
        </p:spPr>
      </p:pic>
      <p:sp>
        <p:nvSpPr>
          <p:cNvPr id="7" name="TextBox 6">
            <a:extLst>
              <a:ext uri="{FF2B5EF4-FFF2-40B4-BE49-F238E27FC236}">
                <a16:creationId xmlns:a16="http://schemas.microsoft.com/office/drawing/2014/main" id="{1B768957-3783-D7D1-3482-577AA007B460}"/>
              </a:ext>
            </a:extLst>
          </p:cNvPr>
          <p:cNvSpPr txBox="1"/>
          <p:nvPr/>
        </p:nvSpPr>
        <p:spPr>
          <a:xfrm>
            <a:off x="768349" y="1391225"/>
            <a:ext cx="3319463" cy="1384995"/>
          </a:xfrm>
          <a:prstGeom prst="rect">
            <a:avLst/>
          </a:prstGeom>
          <a:noFill/>
        </p:spPr>
        <p:txBody>
          <a:bodyPr wrap="square" rtlCol="0">
            <a:spAutoFit/>
          </a:bodyPr>
          <a:lstStyle/>
          <a:p>
            <a:pPr marL="285750" indent="-285750" algn="l">
              <a:buFont typeface="Arial" panose="020B0604020202020204" pitchFamily="34" charset="0"/>
              <a:buChar char="•"/>
            </a:pPr>
            <a:r>
              <a:rPr lang="en-GB" dirty="0"/>
              <a:t>Studied BTEC level 3 </a:t>
            </a:r>
          </a:p>
          <a:p>
            <a:pPr marL="285750" indent="-285750" algn="l">
              <a:buFont typeface="Arial" panose="020B0604020202020204" pitchFamily="34" charset="0"/>
              <a:buChar char="•"/>
            </a:pPr>
            <a:r>
              <a:rPr lang="en-GB" dirty="0"/>
              <a:t>Played academy football at SUFC 14-16</a:t>
            </a:r>
          </a:p>
          <a:p>
            <a:pPr marL="285750" indent="-285750" algn="l">
              <a:buFont typeface="Arial" panose="020B0604020202020204" pitchFamily="34" charset="0"/>
              <a:buChar char="•"/>
            </a:pPr>
            <a:r>
              <a:rPr lang="en-GB" dirty="0"/>
              <a:t>Sheffield Hallam University</a:t>
            </a:r>
          </a:p>
          <a:p>
            <a:pPr marL="285750" indent="-285750" algn="l">
              <a:buFont typeface="Arial" panose="020B0604020202020204" pitchFamily="34" charset="0"/>
              <a:buChar char="•"/>
            </a:pPr>
            <a:r>
              <a:rPr lang="en-GB" dirty="0"/>
              <a:t>Worked in fitness/leisure</a:t>
            </a:r>
          </a:p>
          <a:p>
            <a:pPr marL="285750" indent="-285750" algn="l">
              <a:buFont typeface="Arial" panose="020B0604020202020204" pitchFamily="34" charset="0"/>
              <a:buChar char="•"/>
            </a:pPr>
            <a:r>
              <a:rPr lang="en-GB" dirty="0"/>
              <a:t>Worked in PE/sport for 11 years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91" name="Google Shape;91;p17"/>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92" name="Google Shape;92;p17"/>
          <p:cNvSpPr txBox="1">
            <a:spLocks noGrp="1"/>
          </p:cNvSpPr>
          <p:nvPr>
            <p:ph type="title"/>
          </p:nvPr>
        </p:nvSpPr>
        <p:spPr>
          <a:xfrm>
            <a:off x="311700" y="265599"/>
            <a:ext cx="4752425" cy="988525"/>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dirty="0">
                <a:solidFill>
                  <a:srgbClr val="000C2C"/>
                </a:solidFill>
              </a:rPr>
              <a:t>The Team</a:t>
            </a:r>
            <a:r>
              <a:rPr lang="en-GB" dirty="0">
                <a:solidFill>
                  <a:srgbClr val="000C2C"/>
                </a:solidFill>
              </a:rPr>
              <a:t> – John Knapper – Post </a:t>
            </a:r>
            <a:r>
              <a:rPr lang="en-GB">
                <a:solidFill>
                  <a:srgbClr val="000C2C"/>
                </a:solidFill>
              </a:rPr>
              <a:t>16 Scholarship Manager</a:t>
            </a:r>
            <a:endParaRPr dirty="0">
              <a:solidFill>
                <a:srgbClr val="000C2C"/>
              </a:solidFill>
            </a:endParaRPr>
          </a:p>
        </p:txBody>
      </p:sp>
      <p:pic>
        <p:nvPicPr>
          <p:cNvPr id="3" name="Picture 2" descr="Logo&#10;&#10;Description automatically generated">
            <a:extLst>
              <a:ext uri="{FF2B5EF4-FFF2-40B4-BE49-F238E27FC236}">
                <a16:creationId xmlns:a16="http://schemas.microsoft.com/office/drawing/2014/main" id="{BCB727D2-8DB7-24A0-85DC-7FDA98BE04BD}"/>
              </a:ext>
            </a:extLst>
          </p:cNvPr>
          <p:cNvPicPr>
            <a:picLocks noChangeAspect="1"/>
          </p:cNvPicPr>
          <p:nvPr/>
        </p:nvPicPr>
        <p:blipFill>
          <a:blip r:embed="rId4"/>
          <a:stretch>
            <a:fillRect/>
          </a:stretch>
        </p:blipFill>
        <p:spPr>
          <a:xfrm>
            <a:off x="311700" y="3115340"/>
            <a:ext cx="2059360" cy="1602318"/>
          </a:xfrm>
          <a:prstGeom prst="rect">
            <a:avLst/>
          </a:prstGeom>
        </p:spPr>
      </p:pic>
      <p:sp>
        <p:nvSpPr>
          <p:cNvPr id="7" name="TextBox 6">
            <a:extLst>
              <a:ext uri="{FF2B5EF4-FFF2-40B4-BE49-F238E27FC236}">
                <a16:creationId xmlns:a16="http://schemas.microsoft.com/office/drawing/2014/main" id="{1B768957-3783-D7D1-3482-577AA007B460}"/>
              </a:ext>
            </a:extLst>
          </p:cNvPr>
          <p:cNvSpPr txBox="1"/>
          <p:nvPr/>
        </p:nvSpPr>
        <p:spPr>
          <a:xfrm>
            <a:off x="768349" y="1391225"/>
            <a:ext cx="3319463" cy="1384995"/>
          </a:xfrm>
          <a:prstGeom prst="rect">
            <a:avLst/>
          </a:prstGeom>
          <a:noFill/>
        </p:spPr>
        <p:txBody>
          <a:bodyPr wrap="square" rtlCol="0">
            <a:spAutoFit/>
          </a:bodyPr>
          <a:lstStyle/>
          <a:p>
            <a:pPr marL="285750" indent="-285750" algn="l">
              <a:buFont typeface="Arial" panose="020B0604020202020204" pitchFamily="34" charset="0"/>
              <a:buChar char="•"/>
            </a:pPr>
            <a:r>
              <a:rPr lang="en-GB" dirty="0"/>
              <a:t>35 years of Football experience. </a:t>
            </a:r>
          </a:p>
          <a:p>
            <a:pPr marL="285750" indent="-285750" algn="l">
              <a:buFont typeface="Arial" panose="020B0604020202020204" pitchFamily="34" charset="0"/>
              <a:buChar char="•"/>
            </a:pPr>
            <a:r>
              <a:rPr lang="en-GB" dirty="0"/>
              <a:t>Played at Elite level</a:t>
            </a:r>
          </a:p>
          <a:p>
            <a:pPr marL="285750" indent="-285750" algn="l">
              <a:buFont typeface="Arial" panose="020B0604020202020204" pitchFamily="34" charset="0"/>
              <a:buChar char="•"/>
            </a:pPr>
            <a:r>
              <a:rPr lang="en-GB" dirty="0"/>
              <a:t>Extensive Coaching Philosophy</a:t>
            </a:r>
          </a:p>
          <a:p>
            <a:pPr marL="285750" indent="-285750" algn="l">
              <a:buFont typeface="Arial" panose="020B0604020202020204" pitchFamily="34" charset="0"/>
              <a:buChar char="•"/>
            </a:pPr>
            <a:r>
              <a:rPr lang="en-GB" dirty="0"/>
              <a:t>Premier League/EFL experience</a:t>
            </a:r>
          </a:p>
          <a:p>
            <a:pPr marL="285750" indent="-285750" algn="l">
              <a:buFont typeface="Arial" panose="020B0604020202020204" pitchFamily="34" charset="0"/>
              <a:buChar char="•"/>
            </a:pPr>
            <a:r>
              <a:rPr lang="en-GB" dirty="0"/>
              <a:t>Professional contacts across </a:t>
            </a:r>
            <a:r>
              <a:rPr lang="en-GB"/>
              <a:t>all levels</a:t>
            </a:r>
            <a:endParaRPr lang="en-GB" dirty="0"/>
          </a:p>
        </p:txBody>
      </p:sp>
      <p:pic>
        <p:nvPicPr>
          <p:cNvPr id="5" name="Picture 5">
            <a:extLst>
              <a:ext uri="{FF2B5EF4-FFF2-40B4-BE49-F238E27FC236}">
                <a16:creationId xmlns:a16="http://schemas.microsoft.com/office/drawing/2014/main" id="{F7F87FCD-7E03-68C6-A06D-CF1C60DF0A71}"/>
              </a:ext>
            </a:extLst>
          </p:cNvPr>
          <p:cNvPicPr>
            <a:picLocks noChangeAspect="1"/>
          </p:cNvPicPr>
          <p:nvPr/>
        </p:nvPicPr>
        <p:blipFill>
          <a:blip r:embed="rId5"/>
          <a:stretch>
            <a:fillRect/>
          </a:stretch>
        </p:blipFill>
        <p:spPr>
          <a:xfrm>
            <a:off x="6140330" y="912813"/>
            <a:ext cx="2093265" cy="3158017"/>
          </a:xfrm>
          <a:prstGeom prst="rect">
            <a:avLst/>
          </a:prstGeom>
        </p:spPr>
      </p:pic>
    </p:spTree>
    <p:extLst>
      <p:ext uri="{BB962C8B-B14F-4D97-AF65-F5344CB8AC3E}">
        <p14:creationId xmlns:p14="http://schemas.microsoft.com/office/powerpoint/2010/main" val="28996192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pic>
        <p:nvPicPr>
          <p:cNvPr id="98" name="Google Shape;98;p18"/>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99" name="Google Shape;99;p18"/>
          <p:cNvSpPr txBox="1">
            <a:spLocks noGrp="1"/>
          </p:cNvSpPr>
          <p:nvPr>
            <p:ph type="body" idx="1"/>
          </p:nvPr>
        </p:nvSpPr>
        <p:spPr>
          <a:xfrm>
            <a:off x="311700" y="916875"/>
            <a:ext cx="4199400" cy="3481200"/>
          </a:xfrm>
          <a:prstGeom prst="rect">
            <a:avLst/>
          </a:prstGeom>
          <a:noFill/>
          <a:ln>
            <a:noFill/>
          </a:ln>
        </p:spPr>
        <p:txBody>
          <a:bodyPr spcFirstLastPara="1" wrap="square" lIns="91425" tIns="91425" rIns="91425" bIns="91425" anchor="t" anchorCtr="0">
            <a:normAutofit fontScale="85000" lnSpcReduction="10000"/>
          </a:bodyPr>
          <a:lstStyle/>
          <a:p>
            <a:pPr marL="0" lvl="0" indent="0" algn="l" rtl="0">
              <a:lnSpc>
                <a:spcPct val="115000"/>
              </a:lnSpc>
              <a:spcBef>
                <a:spcPts val="1200"/>
              </a:spcBef>
              <a:spcAft>
                <a:spcPts val="0"/>
              </a:spcAft>
              <a:buNone/>
            </a:pPr>
            <a:r>
              <a:rPr lang="en" b="1">
                <a:solidFill>
                  <a:srgbClr val="006CB4"/>
                </a:solidFill>
              </a:rPr>
              <a:t>Level 3 BTEC Extended Diploma</a:t>
            </a:r>
            <a:endParaRPr b="1">
              <a:solidFill>
                <a:srgbClr val="006CB4"/>
              </a:solidFill>
            </a:endParaRPr>
          </a:p>
          <a:p>
            <a:pPr marL="457200" lvl="0" indent="-334327" algn="l" rtl="0">
              <a:lnSpc>
                <a:spcPct val="115000"/>
              </a:lnSpc>
              <a:spcBef>
                <a:spcPts val="1200"/>
              </a:spcBef>
              <a:spcAft>
                <a:spcPts val="0"/>
              </a:spcAft>
              <a:buClr>
                <a:srgbClr val="006CB4"/>
              </a:buClr>
              <a:buSzPct val="100000"/>
              <a:buChar char="●"/>
            </a:pPr>
            <a:r>
              <a:rPr lang="en">
                <a:solidFill>
                  <a:srgbClr val="006CB4"/>
                </a:solidFill>
              </a:rPr>
              <a:t>Full time 2 year course</a:t>
            </a:r>
            <a:endParaRPr>
              <a:solidFill>
                <a:srgbClr val="006CB4"/>
              </a:solidFill>
            </a:endParaRPr>
          </a:p>
          <a:p>
            <a:pPr marL="457200" lvl="0" indent="-334327" algn="l" rtl="0">
              <a:lnSpc>
                <a:spcPct val="115000"/>
              </a:lnSpc>
              <a:spcBef>
                <a:spcPts val="0"/>
              </a:spcBef>
              <a:spcAft>
                <a:spcPts val="0"/>
              </a:spcAft>
              <a:buClr>
                <a:srgbClr val="006CB4"/>
              </a:buClr>
              <a:buSzPct val="100000"/>
              <a:buChar char="●"/>
            </a:pPr>
            <a:r>
              <a:rPr lang="en">
                <a:solidFill>
                  <a:srgbClr val="006CB4"/>
                </a:solidFill>
              </a:rPr>
              <a:t>Worth up to 3 A Levels</a:t>
            </a:r>
            <a:endParaRPr>
              <a:solidFill>
                <a:srgbClr val="006CB4"/>
              </a:solidFill>
            </a:endParaRPr>
          </a:p>
          <a:p>
            <a:pPr marL="457200" lvl="0" indent="-334327" algn="l" rtl="0">
              <a:lnSpc>
                <a:spcPct val="115000"/>
              </a:lnSpc>
              <a:spcBef>
                <a:spcPts val="0"/>
              </a:spcBef>
              <a:spcAft>
                <a:spcPts val="0"/>
              </a:spcAft>
              <a:buClr>
                <a:srgbClr val="006CB4"/>
              </a:buClr>
              <a:buSzPct val="100000"/>
              <a:buChar char="●"/>
            </a:pPr>
            <a:r>
              <a:rPr lang="en">
                <a:solidFill>
                  <a:srgbClr val="006CB4"/>
                </a:solidFill>
              </a:rPr>
              <a:t>Optional Sports Coaching &amp; refereeing/Umpiring Certificates</a:t>
            </a:r>
            <a:endParaRPr>
              <a:solidFill>
                <a:srgbClr val="006CB4"/>
              </a:solidFill>
            </a:endParaRPr>
          </a:p>
          <a:p>
            <a:pPr marL="457200" lvl="0" indent="-334327" algn="l" rtl="0">
              <a:lnSpc>
                <a:spcPct val="115000"/>
              </a:lnSpc>
              <a:spcBef>
                <a:spcPts val="0"/>
              </a:spcBef>
              <a:spcAft>
                <a:spcPts val="0"/>
              </a:spcAft>
              <a:buClr>
                <a:srgbClr val="006CB4"/>
              </a:buClr>
              <a:buSzPct val="100000"/>
              <a:buChar char="●"/>
            </a:pPr>
            <a:r>
              <a:rPr lang="en">
                <a:solidFill>
                  <a:srgbClr val="006CB4"/>
                </a:solidFill>
              </a:rPr>
              <a:t>Work Experience</a:t>
            </a:r>
            <a:endParaRPr>
              <a:solidFill>
                <a:srgbClr val="006CB4"/>
              </a:solidFill>
            </a:endParaRPr>
          </a:p>
          <a:p>
            <a:pPr marL="457200" lvl="0" indent="-334327" algn="l" rtl="0">
              <a:lnSpc>
                <a:spcPct val="115000"/>
              </a:lnSpc>
              <a:spcBef>
                <a:spcPts val="0"/>
              </a:spcBef>
              <a:spcAft>
                <a:spcPts val="0"/>
              </a:spcAft>
              <a:buClr>
                <a:srgbClr val="006CB4"/>
              </a:buClr>
              <a:buSzPct val="100000"/>
              <a:buChar char="●"/>
            </a:pPr>
            <a:r>
              <a:rPr lang="en" u="sng">
                <a:solidFill>
                  <a:schemeClr val="hlink"/>
                </a:solidFill>
                <a:hlinkClick r:id="rId4"/>
              </a:rPr>
              <a:t>English &amp; Maths</a:t>
            </a:r>
            <a:endParaRPr>
              <a:solidFill>
                <a:srgbClr val="006CB4"/>
              </a:solidFill>
            </a:endParaRPr>
          </a:p>
          <a:p>
            <a:pPr marL="0" lvl="0" indent="0" algn="l" rtl="0">
              <a:lnSpc>
                <a:spcPct val="115000"/>
              </a:lnSpc>
              <a:spcBef>
                <a:spcPts val="1200"/>
              </a:spcBef>
              <a:spcAft>
                <a:spcPts val="0"/>
              </a:spcAft>
              <a:buNone/>
            </a:pPr>
            <a:r>
              <a:rPr lang="en">
                <a:solidFill>
                  <a:srgbClr val="006CB4"/>
                </a:solidFill>
              </a:rPr>
              <a:t>Pathways</a:t>
            </a:r>
            <a:endParaRPr>
              <a:solidFill>
                <a:srgbClr val="006CB4"/>
              </a:solidFill>
            </a:endParaRPr>
          </a:p>
          <a:p>
            <a:pPr marL="457200" lvl="0" indent="-334327" algn="l" rtl="0">
              <a:lnSpc>
                <a:spcPct val="115000"/>
              </a:lnSpc>
              <a:spcBef>
                <a:spcPts val="1200"/>
              </a:spcBef>
              <a:spcAft>
                <a:spcPts val="0"/>
              </a:spcAft>
              <a:buClr>
                <a:srgbClr val="006CB4"/>
              </a:buClr>
              <a:buSzPct val="100000"/>
              <a:buChar char="●"/>
            </a:pPr>
            <a:r>
              <a:rPr lang="en">
                <a:solidFill>
                  <a:srgbClr val="006CB4"/>
                </a:solidFill>
              </a:rPr>
              <a:t>Higher Education/University</a:t>
            </a:r>
            <a:endParaRPr>
              <a:solidFill>
                <a:srgbClr val="006CB4"/>
              </a:solidFill>
            </a:endParaRPr>
          </a:p>
          <a:p>
            <a:pPr marL="457200" lvl="0" indent="-334327" algn="l" rtl="0">
              <a:lnSpc>
                <a:spcPct val="115000"/>
              </a:lnSpc>
              <a:spcBef>
                <a:spcPts val="0"/>
              </a:spcBef>
              <a:spcAft>
                <a:spcPts val="0"/>
              </a:spcAft>
              <a:buClr>
                <a:srgbClr val="006CB4"/>
              </a:buClr>
              <a:buSzPct val="100000"/>
              <a:buChar char="●"/>
            </a:pPr>
            <a:r>
              <a:rPr lang="en">
                <a:solidFill>
                  <a:srgbClr val="006CB4"/>
                </a:solidFill>
              </a:rPr>
              <a:t>Career in diverse areas of sport</a:t>
            </a:r>
            <a:endParaRPr>
              <a:solidFill>
                <a:srgbClr val="006CB4"/>
              </a:solidFill>
            </a:endParaRPr>
          </a:p>
          <a:p>
            <a:pPr marL="457200" lvl="0" indent="-334327" algn="l" rtl="0">
              <a:lnSpc>
                <a:spcPct val="115000"/>
              </a:lnSpc>
              <a:spcBef>
                <a:spcPts val="0"/>
              </a:spcBef>
              <a:spcAft>
                <a:spcPts val="0"/>
              </a:spcAft>
              <a:buClr>
                <a:srgbClr val="006CB4"/>
              </a:buClr>
              <a:buSzPct val="100000"/>
              <a:buChar char="●"/>
            </a:pPr>
            <a:r>
              <a:rPr lang="en">
                <a:solidFill>
                  <a:srgbClr val="006CB4"/>
                </a:solidFill>
              </a:rPr>
              <a:t>Playing Opportunities</a:t>
            </a:r>
            <a:endParaRPr>
              <a:solidFill>
                <a:srgbClr val="006CB4"/>
              </a:solidFill>
            </a:endParaRPr>
          </a:p>
        </p:txBody>
      </p:sp>
      <p:sp>
        <p:nvSpPr>
          <p:cNvPr id="100" name="Google Shape;100;p18"/>
          <p:cNvSpPr txBox="1">
            <a:spLocks noGrp="1"/>
          </p:cNvSpPr>
          <p:nvPr>
            <p:ph type="title"/>
          </p:nvPr>
        </p:nvSpPr>
        <p:spPr>
          <a:xfrm>
            <a:off x="311700" y="181550"/>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solidFill>
                  <a:srgbClr val="000C2C"/>
                </a:solidFill>
              </a:rPr>
              <a:t>Study Programme Opportunity</a:t>
            </a:r>
            <a:endParaRPr>
              <a:solidFill>
                <a:srgbClr val="000C2C"/>
              </a:solidFill>
            </a:endParaRPr>
          </a:p>
        </p:txBody>
      </p:sp>
      <p:sp>
        <p:nvSpPr>
          <p:cNvPr id="3" name="Text Placeholder 2">
            <a:extLst>
              <a:ext uri="{FF2B5EF4-FFF2-40B4-BE49-F238E27FC236}">
                <a16:creationId xmlns:a16="http://schemas.microsoft.com/office/drawing/2014/main" id="{B653E69A-2377-0043-0A81-08CE610C3F03}"/>
              </a:ext>
            </a:extLst>
          </p:cNvPr>
          <p:cNvSpPr>
            <a:spLocks noGrp="1"/>
          </p:cNvSpPr>
          <p:nvPr>
            <p:ph type="body" idx="1"/>
          </p:nvPr>
        </p:nvSpPr>
        <p:spPr/>
        <p:txBody>
          <a:bodyPr/>
          <a:lstStyle/>
          <a:p>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pic>
        <p:nvPicPr>
          <p:cNvPr id="106" name="Google Shape;106;p19"/>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107" name="Google Shape;107;p19"/>
          <p:cNvSpPr txBox="1">
            <a:spLocks noGrp="1"/>
          </p:cNvSpPr>
          <p:nvPr>
            <p:ph type="title"/>
          </p:nvPr>
        </p:nvSpPr>
        <p:spPr>
          <a:xfrm>
            <a:off x="311700" y="181550"/>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solidFill>
                  <a:srgbClr val="000C2C"/>
                </a:solidFill>
              </a:rPr>
              <a:t>Level 3 BTEC Sports Coaching &amp; Development</a:t>
            </a:r>
            <a:endParaRPr>
              <a:solidFill>
                <a:srgbClr val="000C2C"/>
              </a:solidFill>
            </a:endParaRPr>
          </a:p>
        </p:txBody>
      </p:sp>
      <p:sp>
        <p:nvSpPr>
          <p:cNvPr id="108" name="Google Shape;108;p19"/>
          <p:cNvSpPr/>
          <p:nvPr/>
        </p:nvSpPr>
        <p:spPr>
          <a:xfrm>
            <a:off x="199300" y="754250"/>
            <a:ext cx="8633100" cy="3645900"/>
          </a:xfrm>
          <a:prstGeom prst="rect">
            <a:avLst/>
          </a:prstGeom>
          <a:noFill/>
          <a:ln>
            <a:noFill/>
          </a:ln>
        </p:spPr>
        <p:txBody>
          <a:bodyPr spcFirstLastPara="1" wrap="square" lIns="91425" tIns="45700" rIns="91425" bIns="45700" anchor="t" anchorCtr="0">
            <a:noAutofit/>
          </a:bodyPr>
          <a:lstStyle/>
          <a:p>
            <a:pPr marL="800100" marR="0" lvl="1" indent="-377825" algn="l" rtl="0">
              <a:lnSpc>
                <a:spcPct val="100000"/>
              </a:lnSpc>
              <a:spcBef>
                <a:spcPts val="0"/>
              </a:spcBef>
              <a:spcAft>
                <a:spcPts val="0"/>
              </a:spcAft>
              <a:buClr>
                <a:srgbClr val="006CB4"/>
              </a:buClr>
              <a:buSzPts val="2200"/>
              <a:buFont typeface="Arial"/>
              <a:buChar char="•"/>
            </a:pPr>
            <a:r>
              <a:rPr lang="en" sz="2200" b="1">
                <a:solidFill>
                  <a:srgbClr val="006CB4"/>
                </a:solidFill>
                <a:latin typeface="Avenir"/>
                <a:ea typeface="Avenir"/>
                <a:cs typeface="Avenir"/>
                <a:sym typeface="Avenir"/>
              </a:rPr>
              <a:t>Worth up to 3 A Levels</a:t>
            </a:r>
            <a:endParaRPr sz="2200" b="1">
              <a:solidFill>
                <a:srgbClr val="006CB4"/>
              </a:solidFill>
              <a:latin typeface="Avenir"/>
              <a:ea typeface="Avenir"/>
              <a:cs typeface="Avenir"/>
              <a:sym typeface="Avenir"/>
            </a:endParaRPr>
          </a:p>
          <a:p>
            <a:pPr marL="800100" marR="0" lvl="1" indent="-377825" algn="l" rtl="0">
              <a:lnSpc>
                <a:spcPct val="100000"/>
              </a:lnSpc>
              <a:spcBef>
                <a:spcPts val="0"/>
              </a:spcBef>
              <a:spcAft>
                <a:spcPts val="0"/>
              </a:spcAft>
              <a:buClr>
                <a:srgbClr val="006CB4"/>
              </a:buClr>
              <a:buSzPts val="2200"/>
              <a:buFont typeface="Arial"/>
              <a:buChar char="•"/>
            </a:pPr>
            <a:r>
              <a:rPr lang="en" sz="2200" b="1">
                <a:solidFill>
                  <a:srgbClr val="006CB4"/>
                </a:solidFill>
                <a:latin typeface="Avenir"/>
                <a:ea typeface="Avenir"/>
                <a:cs typeface="Avenir"/>
                <a:sym typeface="Avenir"/>
              </a:rPr>
              <a:t>For those intending to follow a career as a sports coach or to work in a sports performance organisation</a:t>
            </a:r>
            <a:endParaRPr sz="2200" b="1">
              <a:solidFill>
                <a:srgbClr val="006CB4"/>
              </a:solidFill>
              <a:latin typeface="Avenir"/>
              <a:ea typeface="Avenir"/>
              <a:cs typeface="Avenir"/>
              <a:sym typeface="Avenir"/>
            </a:endParaRPr>
          </a:p>
          <a:p>
            <a:pPr marL="800100" marR="0" lvl="1" indent="-377825" algn="l" rtl="0">
              <a:lnSpc>
                <a:spcPct val="100000"/>
              </a:lnSpc>
              <a:spcBef>
                <a:spcPts val="0"/>
              </a:spcBef>
              <a:spcAft>
                <a:spcPts val="0"/>
              </a:spcAft>
              <a:buClr>
                <a:srgbClr val="006CB4"/>
              </a:buClr>
              <a:buSzPts val="2200"/>
              <a:buFont typeface="Arial"/>
              <a:buChar char="•"/>
            </a:pPr>
            <a:r>
              <a:rPr lang="en" sz="2200" b="1">
                <a:solidFill>
                  <a:srgbClr val="006CB4"/>
                </a:solidFill>
                <a:latin typeface="Avenir"/>
                <a:ea typeface="Avenir"/>
                <a:cs typeface="Avenir"/>
                <a:sym typeface="Avenir"/>
              </a:rPr>
              <a:t>No Exams - Internal &amp; Synoptic Assessment</a:t>
            </a:r>
            <a:endParaRPr sz="2200" b="1">
              <a:solidFill>
                <a:srgbClr val="006CB4"/>
              </a:solidFill>
              <a:latin typeface="Avenir"/>
              <a:ea typeface="Avenir"/>
              <a:cs typeface="Avenir"/>
              <a:sym typeface="Avenir"/>
            </a:endParaRPr>
          </a:p>
          <a:p>
            <a:pPr marL="800100" marR="0" lvl="1" indent="-377825" algn="l" rtl="0">
              <a:lnSpc>
                <a:spcPct val="100000"/>
              </a:lnSpc>
              <a:spcBef>
                <a:spcPts val="0"/>
              </a:spcBef>
              <a:spcAft>
                <a:spcPts val="0"/>
              </a:spcAft>
              <a:buClr>
                <a:srgbClr val="006CB4"/>
              </a:buClr>
              <a:buSzPts val="2200"/>
              <a:buFont typeface="Arial"/>
              <a:buChar char="•"/>
            </a:pPr>
            <a:r>
              <a:rPr lang="en" sz="2200" b="1">
                <a:solidFill>
                  <a:srgbClr val="006CB4"/>
                </a:solidFill>
                <a:latin typeface="Avenir"/>
                <a:ea typeface="Avenir"/>
                <a:cs typeface="Avenir"/>
                <a:sym typeface="Avenir"/>
              </a:rPr>
              <a:t>Allows access to University</a:t>
            </a:r>
            <a:endParaRPr sz="2200" b="1">
              <a:solidFill>
                <a:srgbClr val="002060"/>
              </a:solidFill>
              <a:latin typeface="Avenir"/>
              <a:ea typeface="Avenir"/>
              <a:cs typeface="Avenir"/>
              <a:sym typeface="Avenir"/>
            </a:endParaRPr>
          </a:p>
          <a:p>
            <a:pPr marL="0" marR="0" lvl="0" indent="0" algn="l" rtl="0">
              <a:lnSpc>
                <a:spcPct val="100000"/>
              </a:lnSpc>
              <a:spcBef>
                <a:spcPts val="0"/>
              </a:spcBef>
              <a:spcAft>
                <a:spcPts val="0"/>
              </a:spcAft>
              <a:buNone/>
            </a:pPr>
            <a:endParaRPr sz="2200" b="1">
              <a:solidFill>
                <a:srgbClr val="006CB4"/>
              </a:solidFill>
              <a:latin typeface="Avenir"/>
              <a:ea typeface="Avenir"/>
              <a:cs typeface="Avenir"/>
              <a:sym typeface="Avenir"/>
            </a:endParaRPr>
          </a:p>
          <a:p>
            <a:pPr marL="0" marR="0" lvl="0" indent="0" algn="l" rtl="0">
              <a:lnSpc>
                <a:spcPct val="100000"/>
              </a:lnSpc>
              <a:spcBef>
                <a:spcPts val="0"/>
              </a:spcBef>
              <a:spcAft>
                <a:spcPts val="0"/>
              </a:spcAft>
              <a:buNone/>
            </a:pPr>
            <a:r>
              <a:rPr lang="en" sz="2200" b="1">
                <a:solidFill>
                  <a:srgbClr val="006CB4"/>
                </a:solidFill>
                <a:latin typeface="Avenir"/>
                <a:ea typeface="Avenir"/>
                <a:cs typeface="Avenir"/>
                <a:sym typeface="Avenir"/>
              </a:rPr>
              <a:t>Units Include</a:t>
            </a:r>
            <a:endParaRPr sz="2200" b="1">
              <a:solidFill>
                <a:srgbClr val="006CB4"/>
              </a:solidFill>
              <a:latin typeface="Avenir"/>
              <a:ea typeface="Avenir"/>
              <a:cs typeface="Avenir"/>
              <a:sym typeface="Avenir"/>
            </a:endParaRPr>
          </a:p>
          <a:p>
            <a:pPr marL="457200" marR="0" lvl="0" indent="-323850" algn="l" rtl="0">
              <a:lnSpc>
                <a:spcPct val="100000"/>
              </a:lnSpc>
              <a:spcBef>
                <a:spcPts val="0"/>
              </a:spcBef>
              <a:spcAft>
                <a:spcPts val="0"/>
              </a:spcAft>
              <a:buClr>
                <a:srgbClr val="006CB4"/>
              </a:buClr>
              <a:buSzPts val="1500"/>
              <a:buFont typeface="Avenir"/>
              <a:buChar char="❏"/>
            </a:pPr>
            <a:r>
              <a:rPr lang="en" sz="1500" b="1">
                <a:solidFill>
                  <a:srgbClr val="006CB4"/>
                </a:solidFill>
                <a:latin typeface="Avenir"/>
                <a:ea typeface="Avenir"/>
                <a:cs typeface="Avenir"/>
                <a:sym typeface="Avenir"/>
              </a:rPr>
              <a:t>Psychology for Sports Performance </a:t>
            </a:r>
            <a:endParaRPr sz="1500" b="1">
              <a:solidFill>
                <a:srgbClr val="006CB4"/>
              </a:solidFill>
              <a:latin typeface="Avenir"/>
              <a:ea typeface="Avenir"/>
              <a:cs typeface="Avenir"/>
              <a:sym typeface="Avenir"/>
            </a:endParaRPr>
          </a:p>
          <a:p>
            <a:pPr marL="457200" marR="0" lvl="0" indent="-323850" algn="l" rtl="0">
              <a:lnSpc>
                <a:spcPct val="100000"/>
              </a:lnSpc>
              <a:spcBef>
                <a:spcPts val="0"/>
              </a:spcBef>
              <a:spcAft>
                <a:spcPts val="0"/>
              </a:spcAft>
              <a:buClr>
                <a:srgbClr val="006CB4"/>
              </a:buClr>
              <a:buSzPts val="1500"/>
              <a:buFont typeface="Avenir"/>
              <a:buChar char="❏"/>
            </a:pPr>
            <a:r>
              <a:rPr lang="en" sz="1500" b="1">
                <a:solidFill>
                  <a:srgbClr val="006CB4"/>
                </a:solidFill>
                <a:latin typeface="Avenir"/>
                <a:ea typeface="Avenir"/>
                <a:cs typeface="Avenir"/>
                <a:sym typeface="Avenir"/>
              </a:rPr>
              <a:t>Professional Sports Performer</a:t>
            </a:r>
            <a:endParaRPr sz="1500" b="1">
              <a:solidFill>
                <a:srgbClr val="006CB4"/>
              </a:solidFill>
              <a:latin typeface="Avenir"/>
              <a:ea typeface="Avenir"/>
              <a:cs typeface="Avenir"/>
              <a:sym typeface="Avenir"/>
            </a:endParaRPr>
          </a:p>
          <a:p>
            <a:pPr marL="457200" marR="0" lvl="0" indent="-323850" algn="l" rtl="0">
              <a:lnSpc>
                <a:spcPct val="100000"/>
              </a:lnSpc>
              <a:spcBef>
                <a:spcPts val="0"/>
              </a:spcBef>
              <a:spcAft>
                <a:spcPts val="0"/>
              </a:spcAft>
              <a:buClr>
                <a:srgbClr val="006CB4"/>
              </a:buClr>
              <a:buSzPts val="1500"/>
              <a:buFont typeface="Avenir"/>
              <a:buChar char="❏"/>
            </a:pPr>
            <a:r>
              <a:rPr lang="en" sz="1500" b="1">
                <a:solidFill>
                  <a:srgbClr val="006CB4"/>
                </a:solidFill>
                <a:latin typeface="Avenir"/>
                <a:ea typeface="Avenir"/>
                <a:cs typeface="Avenir"/>
                <a:sym typeface="Avenir"/>
              </a:rPr>
              <a:t>Health, Wellbeing &amp; Sport</a:t>
            </a:r>
            <a:endParaRPr sz="1500" b="1">
              <a:solidFill>
                <a:srgbClr val="006CB4"/>
              </a:solidFill>
              <a:latin typeface="Avenir"/>
              <a:ea typeface="Avenir"/>
              <a:cs typeface="Avenir"/>
              <a:sym typeface="Avenir"/>
            </a:endParaRPr>
          </a:p>
          <a:p>
            <a:pPr marL="457200" marR="0" lvl="0" indent="-323850" algn="l" rtl="0">
              <a:lnSpc>
                <a:spcPct val="100000"/>
              </a:lnSpc>
              <a:spcBef>
                <a:spcPts val="0"/>
              </a:spcBef>
              <a:spcAft>
                <a:spcPts val="0"/>
              </a:spcAft>
              <a:buClr>
                <a:srgbClr val="006CB4"/>
              </a:buClr>
              <a:buSzPts val="1500"/>
              <a:buFont typeface="Avenir"/>
              <a:buChar char="❏"/>
            </a:pPr>
            <a:r>
              <a:rPr lang="en" sz="1500" b="1">
                <a:solidFill>
                  <a:srgbClr val="006CB4"/>
                </a:solidFill>
                <a:latin typeface="Avenir"/>
                <a:ea typeface="Avenir"/>
                <a:cs typeface="Avenir"/>
                <a:sym typeface="Avenir"/>
              </a:rPr>
              <a:t>Applied Anatomy &amp; Physiology</a:t>
            </a:r>
            <a:endParaRPr sz="1500" b="1">
              <a:solidFill>
                <a:srgbClr val="006CB4"/>
              </a:solidFill>
              <a:latin typeface="Avenir"/>
              <a:ea typeface="Avenir"/>
              <a:cs typeface="Avenir"/>
              <a:sym typeface="Avenir"/>
            </a:endParaRPr>
          </a:p>
          <a:p>
            <a:pPr marL="457200" marR="0" lvl="0" indent="-323850" algn="l" rtl="0">
              <a:lnSpc>
                <a:spcPct val="100000"/>
              </a:lnSpc>
              <a:spcBef>
                <a:spcPts val="0"/>
              </a:spcBef>
              <a:spcAft>
                <a:spcPts val="0"/>
              </a:spcAft>
              <a:buClr>
                <a:srgbClr val="006CB4"/>
              </a:buClr>
              <a:buSzPts val="1500"/>
              <a:buFont typeface="Avenir"/>
              <a:buChar char="❏"/>
            </a:pPr>
            <a:r>
              <a:rPr lang="en" sz="1500" b="1">
                <a:solidFill>
                  <a:srgbClr val="006CB4"/>
                </a:solidFill>
                <a:latin typeface="Avenir"/>
                <a:ea typeface="Avenir"/>
                <a:cs typeface="Avenir"/>
                <a:sym typeface="Avenir"/>
              </a:rPr>
              <a:t>Nutrition for Sports Performance</a:t>
            </a:r>
            <a:endParaRPr sz="1500" b="1">
              <a:solidFill>
                <a:srgbClr val="006CB4"/>
              </a:solidFill>
              <a:latin typeface="Avenir"/>
              <a:ea typeface="Avenir"/>
              <a:cs typeface="Avenir"/>
              <a:sym typeface="Avenir"/>
            </a:endParaRPr>
          </a:p>
        </p:txBody>
      </p:sp>
      <p:sp>
        <p:nvSpPr>
          <p:cNvPr id="109" name="Google Shape;109;p19"/>
          <p:cNvSpPr txBox="1"/>
          <p:nvPr/>
        </p:nvSpPr>
        <p:spPr>
          <a:xfrm>
            <a:off x="4142450" y="2785325"/>
            <a:ext cx="4487100" cy="144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b="1">
                <a:solidFill>
                  <a:srgbClr val="CD1437"/>
                </a:solidFill>
                <a:latin typeface="Avenir"/>
                <a:ea typeface="Avenir"/>
                <a:cs typeface="Avenir"/>
                <a:sym typeface="Avenir"/>
              </a:rPr>
              <a:t>Entry Requirements</a:t>
            </a:r>
            <a:endParaRPr sz="2200">
              <a:solidFill>
                <a:srgbClr val="CD1437"/>
              </a:solidFill>
            </a:endParaRPr>
          </a:p>
          <a:p>
            <a:pPr marL="457200" lvl="0" indent="-323850" algn="l" rtl="0">
              <a:spcBef>
                <a:spcPts val="0"/>
              </a:spcBef>
              <a:spcAft>
                <a:spcPts val="0"/>
              </a:spcAft>
              <a:buClr>
                <a:srgbClr val="CD1437"/>
              </a:buClr>
              <a:buSzPts val="1500"/>
              <a:buFont typeface="Avenir"/>
              <a:buChar char="❏"/>
            </a:pPr>
            <a:r>
              <a:rPr lang="en" sz="1500">
                <a:solidFill>
                  <a:srgbClr val="CD1437"/>
                </a:solidFill>
                <a:latin typeface="Avenir"/>
                <a:ea typeface="Avenir"/>
                <a:cs typeface="Avenir"/>
                <a:sym typeface="Avenir"/>
              </a:rPr>
              <a:t>4 GCSE’s (9-4), including English &amp; Maths</a:t>
            </a:r>
            <a:endParaRPr sz="1500">
              <a:solidFill>
                <a:srgbClr val="CD1437"/>
              </a:solidFill>
              <a:latin typeface="Avenir"/>
              <a:ea typeface="Avenir"/>
              <a:cs typeface="Avenir"/>
              <a:sym typeface="Avenir"/>
            </a:endParaRPr>
          </a:p>
          <a:p>
            <a:pPr marL="457200" lvl="0" indent="-323850" algn="l" rtl="0">
              <a:spcBef>
                <a:spcPts val="0"/>
              </a:spcBef>
              <a:spcAft>
                <a:spcPts val="0"/>
              </a:spcAft>
              <a:buClr>
                <a:srgbClr val="CD1437"/>
              </a:buClr>
              <a:buSzPts val="1500"/>
              <a:buFont typeface="Avenir"/>
              <a:buChar char="❏"/>
            </a:pPr>
            <a:r>
              <a:rPr lang="en" sz="1500">
                <a:solidFill>
                  <a:srgbClr val="CD1437"/>
                </a:solidFill>
                <a:latin typeface="Avenir"/>
                <a:ea typeface="Avenir"/>
                <a:cs typeface="Avenir"/>
                <a:sym typeface="Avenir"/>
              </a:rPr>
              <a:t>English &amp; Maths Lessons and exams are compulsory for those students allowed onto the programme with grades 3 and below. </a:t>
            </a:r>
            <a:endParaRPr sz="1900" b="1">
              <a:solidFill>
                <a:srgbClr val="CD1437"/>
              </a:solidFill>
              <a:latin typeface="Avenir"/>
              <a:ea typeface="Avenir"/>
              <a:cs typeface="Avenir"/>
              <a:sym typeface="Aveni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pic>
        <p:nvPicPr>
          <p:cNvPr id="114" name="Google Shape;114;p20"/>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115" name="Google Shape;115;p20"/>
          <p:cNvSpPr txBox="1">
            <a:spLocks noGrp="1"/>
          </p:cNvSpPr>
          <p:nvPr>
            <p:ph type="title"/>
          </p:nvPr>
        </p:nvSpPr>
        <p:spPr>
          <a:xfrm>
            <a:off x="311700" y="265600"/>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solidFill>
                  <a:srgbClr val="000C2C"/>
                </a:solidFill>
              </a:rPr>
              <a:t>BTEC Credibility</a:t>
            </a:r>
            <a:endParaRPr>
              <a:solidFill>
                <a:srgbClr val="000C2C"/>
              </a:solidFill>
            </a:endParaRPr>
          </a:p>
        </p:txBody>
      </p:sp>
      <p:sp>
        <p:nvSpPr>
          <p:cNvPr id="116" name="Google Shape;116;p20"/>
          <p:cNvSpPr txBox="1">
            <a:spLocks noGrp="1"/>
          </p:cNvSpPr>
          <p:nvPr>
            <p:ph type="body" idx="1"/>
          </p:nvPr>
        </p:nvSpPr>
        <p:spPr>
          <a:xfrm>
            <a:off x="284950" y="1301325"/>
            <a:ext cx="1996200" cy="23898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r>
              <a:rPr lang="en">
                <a:solidFill>
                  <a:srgbClr val="CD1437"/>
                </a:solidFill>
              </a:rPr>
              <a:t>BTEC is recognised by Major UK and International Universities</a:t>
            </a:r>
            <a:endParaRPr>
              <a:solidFill>
                <a:srgbClr val="CD1437"/>
              </a:solidFill>
            </a:endParaRPr>
          </a:p>
          <a:p>
            <a:pPr marL="0" lvl="0" indent="0" algn="l" rtl="0">
              <a:lnSpc>
                <a:spcPct val="115000"/>
              </a:lnSpc>
              <a:spcBef>
                <a:spcPts val="1200"/>
              </a:spcBef>
              <a:spcAft>
                <a:spcPts val="1200"/>
              </a:spcAft>
              <a:buSzPts val="1800"/>
              <a:buNone/>
            </a:pPr>
            <a:endParaRPr>
              <a:solidFill>
                <a:srgbClr val="006CB4"/>
              </a:solidFill>
            </a:endParaRPr>
          </a:p>
        </p:txBody>
      </p:sp>
      <p:pic>
        <p:nvPicPr>
          <p:cNvPr id="117" name="Google Shape;117;p20"/>
          <p:cNvPicPr preferRelativeResize="0"/>
          <p:nvPr/>
        </p:nvPicPr>
        <p:blipFill rotWithShape="1">
          <a:blip r:embed="rId4">
            <a:alphaModFix/>
          </a:blip>
          <a:srcRect/>
          <a:stretch/>
        </p:blipFill>
        <p:spPr>
          <a:xfrm>
            <a:off x="3793373" y="787975"/>
            <a:ext cx="2816174" cy="2612550"/>
          </a:xfrm>
          <a:prstGeom prst="rect">
            <a:avLst/>
          </a:prstGeom>
          <a:noFill/>
          <a:ln>
            <a:noFill/>
          </a:ln>
        </p:spPr>
      </p:pic>
      <p:pic>
        <p:nvPicPr>
          <p:cNvPr id="118" name="Google Shape;118;p20"/>
          <p:cNvPicPr preferRelativeResize="0"/>
          <p:nvPr/>
        </p:nvPicPr>
        <p:blipFill rotWithShape="1">
          <a:blip r:embed="rId5">
            <a:alphaModFix/>
          </a:blip>
          <a:srcRect/>
          <a:stretch/>
        </p:blipFill>
        <p:spPr>
          <a:xfrm>
            <a:off x="6353077" y="1967072"/>
            <a:ext cx="2635226" cy="2109600"/>
          </a:xfrm>
          <a:prstGeom prst="rect">
            <a:avLst/>
          </a:prstGeom>
          <a:noFill/>
          <a:ln>
            <a:noFill/>
          </a:ln>
        </p:spPr>
      </p:pic>
      <p:sp>
        <p:nvSpPr>
          <p:cNvPr id="119" name="Google Shape;119;p20"/>
          <p:cNvSpPr txBox="1">
            <a:spLocks noGrp="1"/>
          </p:cNvSpPr>
          <p:nvPr>
            <p:ph type="body" idx="1"/>
          </p:nvPr>
        </p:nvSpPr>
        <p:spPr>
          <a:xfrm>
            <a:off x="6768475" y="445525"/>
            <a:ext cx="1996200" cy="23898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r>
              <a:rPr lang="en">
                <a:solidFill>
                  <a:srgbClr val="CD1437"/>
                </a:solidFill>
              </a:rPr>
              <a:t>Tariff Points</a:t>
            </a:r>
            <a:endParaRPr>
              <a:solidFill>
                <a:srgbClr val="CD1437"/>
              </a:solidFill>
            </a:endParaRPr>
          </a:p>
          <a:p>
            <a:pPr marL="0" lvl="0" indent="0" algn="l" rtl="0">
              <a:lnSpc>
                <a:spcPct val="115000"/>
              </a:lnSpc>
              <a:spcBef>
                <a:spcPts val="1200"/>
              </a:spcBef>
              <a:spcAft>
                <a:spcPts val="1200"/>
              </a:spcAft>
              <a:buSzPts val="1800"/>
              <a:buNone/>
            </a:pPr>
            <a:endParaRPr>
              <a:solidFill>
                <a:srgbClr val="006CB4"/>
              </a:solidFill>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98</TotalTime>
  <Words>1180</Words>
  <Application>Microsoft Office PowerPoint</Application>
  <PresentationFormat>On-screen Show (16:9)</PresentationFormat>
  <Paragraphs>162</Paragraphs>
  <Slides>20</Slides>
  <Notes>20</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Simple Light</vt:lpstr>
      <vt:lpstr>Football &amp; Education Study Programme</vt:lpstr>
      <vt:lpstr>Qualitas Sport Academy</vt:lpstr>
      <vt:lpstr>Study Programme Overview</vt:lpstr>
      <vt:lpstr>The Campus – Qualitas Sports Academy</vt:lpstr>
      <vt:lpstr>The Team – Luke Ancell – Education and Enrichment tutor</vt:lpstr>
      <vt:lpstr>The Team – John Knapper – Post 16 Scholarship Manager</vt:lpstr>
      <vt:lpstr>Study Programme Opportunity</vt:lpstr>
      <vt:lpstr>Level 3 BTEC Sports Coaching &amp; Development</vt:lpstr>
      <vt:lpstr>BTEC Credibility</vt:lpstr>
      <vt:lpstr>Example Timetable</vt:lpstr>
      <vt:lpstr>The Performance Experience</vt:lpstr>
      <vt:lpstr>Who are VLUK?</vt:lpstr>
      <vt:lpstr>Quality Assurance</vt:lpstr>
      <vt:lpstr>Ofsted - Significant Progress</vt:lpstr>
      <vt:lpstr>Who should apply? </vt:lpstr>
      <vt:lpstr>The Brain - Online Learning</vt:lpstr>
      <vt:lpstr>Additional Support &amp; Progression</vt:lpstr>
      <vt:lpstr>Alumni</vt:lpstr>
      <vt:lpstr>Why Qualitas Sport Academy?</vt:lpstr>
      <vt:lpstr>What happens next?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Sport/Performing Arts &amp; Education Study Programme</dc:title>
  <dc:creator>John Knapper</dc:creator>
  <cp:lastModifiedBy>Luke Ancell</cp:lastModifiedBy>
  <cp:revision>7</cp:revision>
  <dcterms:modified xsi:type="dcterms:W3CDTF">2022-09-27T09:18:56Z</dcterms:modified>
</cp:coreProperties>
</file>